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9"/>
  </p:notesMasterIdLst>
  <p:handoutMasterIdLst>
    <p:handoutMasterId r:id="rId10"/>
  </p:handoutMasterIdLst>
  <p:sldIdLst>
    <p:sldId id="327" r:id="rId2"/>
    <p:sldId id="356" r:id="rId3"/>
    <p:sldId id="386" r:id="rId4"/>
    <p:sldId id="387" r:id="rId5"/>
    <p:sldId id="388" r:id="rId6"/>
    <p:sldId id="389" r:id="rId7"/>
    <p:sldId id="390" r:id="rId8"/>
  </p:sldIdLst>
  <p:sldSz cx="9144000" cy="6858000" type="screen4x3"/>
  <p:notesSz cx="6797675" cy="99298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54458B"/>
    <a:srgbClr val="CC99FF"/>
    <a:srgbClr val="3474C2"/>
    <a:srgbClr val="335E9D"/>
    <a:srgbClr val="2B60A1"/>
    <a:srgbClr val="009999"/>
    <a:srgbClr val="0066CC"/>
    <a:srgbClr val="3333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29" autoAdjust="0"/>
    <p:restoredTop sz="95196" autoAdjust="0"/>
  </p:normalViewPr>
  <p:slideViewPr>
    <p:cSldViewPr showGuides="1">
      <p:cViewPr varScale="1">
        <p:scale>
          <a:sx n="127" d="100"/>
          <a:sy n="127" d="100"/>
        </p:scale>
        <p:origin x="684" y="120"/>
      </p:cViewPr>
      <p:guideLst>
        <p:guide orient="horz" pos="2160"/>
        <p:guide pos="2880"/>
      </p:guideLst>
    </p:cSldViewPr>
  </p:slideViewPr>
  <p:notesTextViewPr>
    <p:cViewPr>
      <p:scale>
        <a:sx n="100" d="100"/>
        <a:sy n="100" d="100"/>
      </p:scale>
      <p:origin x="0" y="0"/>
    </p:cViewPr>
  </p:notesTextViewPr>
  <p:notesViewPr>
    <p:cSldViewPr>
      <p:cViewPr varScale="1">
        <p:scale>
          <a:sx n="61" d="100"/>
          <a:sy n="61" d="100"/>
        </p:scale>
        <p:origin x="-292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70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7047"/>
          </a:xfrm>
          <a:prstGeom prst="rect">
            <a:avLst/>
          </a:prstGeom>
        </p:spPr>
        <p:txBody>
          <a:bodyPr vert="horz" lIns="91440" tIns="45720" rIns="91440" bIns="45720" rtlCol="0"/>
          <a:lstStyle>
            <a:lvl1pPr algn="r">
              <a:defRPr sz="1200"/>
            </a:lvl1pPr>
          </a:lstStyle>
          <a:p>
            <a:fld id="{7C5DD4CA-5DE3-4967-A7F0-1D41B9A0DEEE}" type="datetimeFigureOut">
              <a:rPr lang="en-US" smtClean="0"/>
              <a:t>9/15/2023</a:t>
            </a:fld>
            <a:endParaRPr lang="en-US"/>
          </a:p>
        </p:txBody>
      </p:sp>
      <p:sp>
        <p:nvSpPr>
          <p:cNvPr id="4" name="Footer Placeholder 3"/>
          <p:cNvSpPr>
            <a:spLocks noGrp="1"/>
          </p:cNvSpPr>
          <p:nvPr>
            <p:ph type="ftr" sz="quarter" idx="2"/>
          </p:nvPr>
        </p:nvSpPr>
        <p:spPr>
          <a:xfrm>
            <a:off x="0" y="9431179"/>
            <a:ext cx="2946400" cy="49704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31179"/>
            <a:ext cx="2946400" cy="497046"/>
          </a:xfrm>
          <a:prstGeom prst="rect">
            <a:avLst/>
          </a:prstGeom>
        </p:spPr>
        <p:txBody>
          <a:bodyPr vert="horz" lIns="91440" tIns="45720" rIns="91440" bIns="45720" rtlCol="0" anchor="b"/>
          <a:lstStyle>
            <a:lvl1pPr algn="r">
              <a:defRPr sz="1200"/>
            </a:lvl1pPr>
          </a:lstStyle>
          <a:p>
            <a:fld id="{ABE00DF0-785C-4EF1-B92A-E833C7144231}" type="slidenum">
              <a:rPr lang="en-US" smtClean="0"/>
              <a:t>‹#›</a:t>
            </a:fld>
            <a:endParaRPr lang="en-US"/>
          </a:p>
        </p:txBody>
      </p:sp>
    </p:spTree>
    <p:extLst>
      <p:ext uri="{BB962C8B-B14F-4D97-AF65-F5344CB8AC3E}">
        <p14:creationId xmlns:p14="http://schemas.microsoft.com/office/powerpoint/2010/main" val="238275764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8215"/>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50444" y="0"/>
            <a:ext cx="2945659" cy="498215"/>
          </a:xfrm>
          <a:prstGeom prst="rect">
            <a:avLst/>
          </a:prstGeom>
        </p:spPr>
        <p:txBody>
          <a:bodyPr vert="horz" lIns="91440" tIns="45720" rIns="91440" bIns="45720" rtlCol="0"/>
          <a:lstStyle>
            <a:lvl1pPr algn="r">
              <a:defRPr sz="1200"/>
            </a:lvl1pPr>
          </a:lstStyle>
          <a:p>
            <a:fld id="{DD1DA985-5CCC-40E4-AD4A-AE78914409EF}" type="datetimeFigureOut">
              <a:rPr lang="de-AT" smtClean="0"/>
              <a:pPr/>
              <a:t>15.09.2023</a:t>
            </a:fld>
            <a:endParaRPr lang="de-AT"/>
          </a:p>
        </p:txBody>
      </p:sp>
      <p:sp>
        <p:nvSpPr>
          <p:cNvPr id="4" name="Folienbildplatzhalter 3"/>
          <p:cNvSpPr>
            <a:spLocks noGrp="1" noRot="1" noChangeAspect="1"/>
          </p:cNvSpPr>
          <p:nvPr>
            <p:ph type="sldImg" idx="2"/>
          </p:nvPr>
        </p:nvSpPr>
        <p:spPr>
          <a:xfrm>
            <a:off x="1165225" y="1241425"/>
            <a:ext cx="4467225" cy="3351213"/>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1" y="9431600"/>
            <a:ext cx="2945659" cy="498214"/>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50444" y="9431600"/>
            <a:ext cx="2945659" cy="498214"/>
          </a:xfrm>
          <a:prstGeom prst="rect">
            <a:avLst/>
          </a:prstGeom>
        </p:spPr>
        <p:txBody>
          <a:bodyPr vert="horz" lIns="91440" tIns="45720" rIns="91440" bIns="45720" rtlCol="0" anchor="b"/>
          <a:lstStyle>
            <a:lvl1pPr algn="r">
              <a:defRPr sz="1200"/>
            </a:lvl1pPr>
          </a:lstStyle>
          <a:p>
            <a:fld id="{0BE4FA96-E07B-4E47-8913-CB87520DAC54}" type="slidenum">
              <a:rPr lang="de-AT" smtClean="0"/>
              <a:pPr/>
              <a:t>‹#›</a:t>
            </a:fld>
            <a:endParaRPr lang="de-AT"/>
          </a:p>
        </p:txBody>
      </p:sp>
    </p:spTree>
    <p:extLst>
      <p:ext uri="{BB962C8B-B14F-4D97-AF65-F5344CB8AC3E}">
        <p14:creationId xmlns:p14="http://schemas.microsoft.com/office/powerpoint/2010/main" val="3402961503"/>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E4FA96-E07B-4E47-8913-CB87520DAC54}" type="slidenum">
              <a:rPr lang="de-AT" smtClean="0"/>
              <a:pPr/>
              <a:t>1</a:t>
            </a:fld>
            <a:endParaRPr lang="de-AT"/>
          </a:p>
        </p:txBody>
      </p:sp>
      <p:sp>
        <p:nvSpPr>
          <p:cNvPr id="6" name="Footer Placeholder 5">
            <a:extLst>
              <a:ext uri="{FF2B5EF4-FFF2-40B4-BE49-F238E27FC236}">
                <a16:creationId xmlns:a16="http://schemas.microsoft.com/office/drawing/2014/main" id="{B024E909-6938-5F25-CE1A-9B7208D47D15}"/>
              </a:ext>
            </a:extLst>
          </p:cNvPr>
          <p:cNvSpPr>
            <a:spLocks noGrp="1"/>
          </p:cNvSpPr>
          <p:nvPr>
            <p:ph type="ftr" sz="quarter" idx="4"/>
          </p:nvPr>
        </p:nvSpPr>
        <p:spPr/>
        <p:txBody>
          <a:bodyPr/>
          <a:lstStyle/>
          <a:p>
            <a:endParaRPr lang="de-AT"/>
          </a:p>
        </p:txBody>
      </p:sp>
    </p:spTree>
    <p:extLst>
      <p:ext uri="{BB962C8B-B14F-4D97-AF65-F5344CB8AC3E}">
        <p14:creationId xmlns:p14="http://schemas.microsoft.com/office/powerpoint/2010/main" val="496780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83425-1C6F-49FC-8775-EEF82F3EF74C}" type="slidenum">
              <a:rPr lang="en-US" smtClean="0"/>
              <a:t>‹#›</a:t>
            </a:fld>
            <a:endParaRPr lang="en-US"/>
          </a:p>
        </p:txBody>
      </p:sp>
    </p:spTree>
    <p:extLst>
      <p:ext uri="{BB962C8B-B14F-4D97-AF65-F5344CB8AC3E}">
        <p14:creationId xmlns:p14="http://schemas.microsoft.com/office/powerpoint/2010/main" val="3931818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83425-1C6F-49FC-8775-EEF82F3EF74C}" type="slidenum">
              <a:rPr lang="en-US" smtClean="0"/>
              <a:t>‹#›</a:t>
            </a:fld>
            <a:endParaRPr lang="en-US"/>
          </a:p>
        </p:txBody>
      </p:sp>
    </p:spTree>
    <p:extLst>
      <p:ext uri="{BB962C8B-B14F-4D97-AF65-F5344CB8AC3E}">
        <p14:creationId xmlns:p14="http://schemas.microsoft.com/office/powerpoint/2010/main" val="1236490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83425-1C6F-49FC-8775-EEF82F3EF74C}" type="slidenum">
              <a:rPr lang="en-US" smtClean="0"/>
              <a:t>‹#›</a:t>
            </a:fld>
            <a:endParaRPr lang="en-US"/>
          </a:p>
        </p:txBody>
      </p:sp>
    </p:spTree>
    <p:extLst>
      <p:ext uri="{BB962C8B-B14F-4D97-AF65-F5344CB8AC3E}">
        <p14:creationId xmlns:p14="http://schemas.microsoft.com/office/powerpoint/2010/main" val="250641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251520" y="1196752"/>
            <a:ext cx="8640960" cy="504055"/>
          </a:xfrm>
          <a:prstGeom prst="rect">
            <a:avLst/>
          </a:prstGeom>
        </p:spPr>
        <p:txBody>
          <a:bodyPr/>
          <a:lstStyle>
            <a:lvl1pPr algn="l">
              <a:defRPr sz="2800">
                <a:latin typeface="Arial" pitchFamily="34" charset="0"/>
                <a:cs typeface="Arial" pitchFamily="34" charset="0"/>
              </a:defRPr>
            </a:lvl1pPr>
          </a:lstStyle>
          <a:p>
            <a:r>
              <a:rPr lang="de-DE" dirty="0"/>
              <a:t>Title</a:t>
            </a:r>
            <a:endParaRPr lang="de-AT" dirty="0"/>
          </a:p>
        </p:txBody>
      </p:sp>
      <p:sp>
        <p:nvSpPr>
          <p:cNvPr id="9" name="Inhaltsplatzhalter 2"/>
          <p:cNvSpPr>
            <a:spLocks noGrp="1"/>
          </p:cNvSpPr>
          <p:nvPr>
            <p:ph idx="1"/>
          </p:nvPr>
        </p:nvSpPr>
        <p:spPr>
          <a:xfrm>
            <a:off x="251520" y="1844825"/>
            <a:ext cx="8640960" cy="4248471"/>
          </a:xfrm>
          <a:prstGeom prst="rect">
            <a:avLst/>
          </a:prstGeom>
        </p:spPr>
        <p:txBody>
          <a:bodyPr>
            <a:normAutofit/>
          </a:bodyPr>
          <a:lstStyle>
            <a:lvl1pPr>
              <a:defRPr sz="2000">
                <a:latin typeface="Arial" pitchFamily="34" charset="0"/>
                <a:cs typeface="Arial" pitchFamily="34" charset="0"/>
              </a:defRPr>
            </a:lvl1pPr>
            <a:lvl2pPr>
              <a:defRPr sz="2000">
                <a:latin typeface="Perpetua" pitchFamily="18" charset="0"/>
              </a:defRPr>
            </a:lvl2pPr>
            <a:lvl3pPr>
              <a:defRPr sz="2000">
                <a:latin typeface="Perpetua" pitchFamily="18" charset="0"/>
              </a:defRPr>
            </a:lvl3pPr>
            <a:lvl4pPr>
              <a:defRPr sz="2000">
                <a:latin typeface="Perpetua" pitchFamily="18" charset="0"/>
              </a:defRPr>
            </a:lvl4pPr>
            <a:lvl5pPr>
              <a:defRPr sz="2000">
                <a:latin typeface="Perpetua" pitchFamily="18" charset="0"/>
              </a:defRPr>
            </a:lvl5pPr>
          </a:lstStyle>
          <a:p>
            <a:pPr lvl="0"/>
            <a:r>
              <a:rPr lang="de-DE" dirty="0"/>
              <a:t>Text</a:t>
            </a:r>
            <a:endParaRPr lang="de-AT" dirty="0"/>
          </a:p>
        </p:txBody>
      </p:sp>
    </p:spTree>
    <p:extLst>
      <p:ext uri="{BB962C8B-B14F-4D97-AF65-F5344CB8AC3E}">
        <p14:creationId xmlns:p14="http://schemas.microsoft.com/office/powerpoint/2010/main" val="2844039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83425-1C6F-49FC-8775-EEF82F3EF74C}" type="slidenum">
              <a:rPr lang="en-US" smtClean="0"/>
              <a:t>‹#›</a:t>
            </a:fld>
            <a:endParaRPr lang="en-US"/>
          </a:p>
        </p:txBody>
      </p:sp>
    </p:spTree>
    <p:extLst>
      <p:ext uri="{BB962C8B-B14F-4D97-AF65-F5344CB8AC3E}">
        <p14:creationId xmlns:p14="http://schemas.microsoft.com/office/powerpoint/2010/main" val="1163415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83425-1C6F-49FC-8775-EEF82F3EF74C}" type="slidenum">
              <a:rPr lang="en-US" smtClean="0"/>
              <a:t>‹#›</a:t>
            </a:fld>
            <a:endParaRPr lang="en-US"/>
          </a:p>
        </p:txBody>
      </p:sp>
    </p:spTree>
    <p:extLst>
      <p:ext uri="{BB962C8B-B14F-4D97-AF65-F5344CB8AC3E}">
        <p14:creationId xmlns:p14="http://schemas.microsoft.com/office/powerpoint/2010/main" val="457624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C83425-1C6F-49FC-8775-EEF82F3EF74C}" type="slidenum">
              <a:rPr lang="en-US" smtClean="0"/>
              <a:t>‹#›</a:t>
            </a:fld>
            <a:endParaRPr lang="en-US"/>
          </a:p>
        </p:txBody>
      </p:sp>
    </p:spTree>
    <p:extLst>
      <p:ext uri="{BB962C8B-B14F-4D97-AF65-F5344CB8AC3E}">
        <p14:creationId xmlns:p14="http://schemas.microsoft.com/office/powerpoint/2010/main" val="241737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C83425-1C6F-49FC-8775-EEF82F3EF74C}" type="slidenum">
              <a:rPr lang="en-US" smtClean="0"/>
              <a:t>‹#›</a:t>
            </a:fld>
            <a:endParaRPr lang="en-US"/>
          </a:p>
        </p:txBody>
      </p:sp>
    </p:spTree>
    <p:extLst>
      <p:ext uri="{BB962C8B-B14F-4D97-AF65-F5344CB8AC3E}">
        <p14:creationId xmlns:p14="http://schemas.microsoft.com/office/powerpoint/2010/main" val="2603053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C83425-1C6F-49FC-8775-EEF82F3EF74C}" type="slidenum">
              <a:rPr lang="en-US" smtClean="0"/>
              <a:t>‹#›</a:t>
            </a:fld>
            <a:endParaRPr lang="en-US"/>
          </a:p>
        </p:txBody>
      </p:sp>
    </p:spTree>
    <p:extLst>
      <p:ext uri="{BB962C8B-B14F-4D97-AF65-F5344CB8AC3E}">
        <p14:creationId xmlns:p14="http://schemas.microsoft.com/office/powerpoint/2010/main" val="1526192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C83425-1C6F-49FC-8775-EEF82F3EF74C}" type="slidenum">
              <a:rPr lang="en-US" smtClean="0"/>
              <a:t>‹#›</a:t>
            </a:fld>
            <a:endParaRPr lang="en-US"/>
          </a:p>
        </p:txBody>
      </p:sp>
    </p:spTree>
    <p:extLst>
      <p:ext uri="{BB962C8B-B14F-4D97-AF65-F5344CB8AC3E}">
        <p14:creationId xmlns:p14="http://schemas.microsoft.com/office/powerpoint/2010/main" val="186770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C83425-1C6F-49FC-8775-EEF82F3EF74C}" type="slidenum">
              <a:rPr lang="en-US" smtClean="0"/>
              <a:t>‹#›</a:t>
            </a:fld>
            <a:endParaRPr lang="en-US"/>
          </a:p>
        </p:txBody>
      </p:sp>
    </p:spTree>
    <p:extLst>
      <p:ext uri="{BB962C8B-B14F-4D97-AF65-F5344CB8AC3E}">
        <p14:creationId xmlns:p14="http://schemas.microsoft.com/office/powerpoint/2010/main" val="3785242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C83425-1C6F-49FC-8775-EEF82F3EF74C}" type="slidenum">
              <a:rPr lang="en-US" smtClean="0"/>
              <a:t>‹#›</a:t>
            </a:fld>
            <a:endParaRPr lang="en-US"/>
          </a:p>
        </p:txBody>
      </p:sp>
    </p:spTree>
    <p:extLst>
      <p:ext uri="{BB962C8B-B14F-4D97-AF65-F5344CB8AC3E}">
        <p14:creationId xmlns:p14="http://schemas.microsoft.com/office/powerpoint/2010/main" val="4216417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C83425-1C6F-49FC-8775-EEF82F3EF74C}" type="slidenum">
              <a:rPr lang="en-US" smtClean="0"/>
              <a:t>‹#›</a:t>
            </a:fld>
            <a:endParaRPr lang="en-US"/>
          </a:p>
        </p:txBody>
      </p:sp>
      <p:sp>
        <p:nvSpPr>
          <p:cNvPr id="7" name="Titelplatzhalter 3"/>
          <p:cNvSpPr txBox="1">
            <a:spLocks/>
          </p:cNvSpPr>
          <p:nvPr userDrawn="1"/>
        </p:nvSpPr>
        <p:spPr>
          <a:xfrm>
            <a:off x="1043608" y="575241"/>
            <a:ext cx="7101004" cy="343003"/>
          </a:xfrm>
          <a:prstGeom prst="rect">
            <a:avLst/>
          </a:prstGeom>
        </p:spPr>
        <p:txBody>
          <a:bodyPr vert="horz" lIns="91440" tIns="45720" rIns="91440" bIns="45720" rtlCol="0" anchor="ctr">
            <a:normAutofit fontScale="92500" lnSpcReduction="10000"/>
          </a:bodyPr>
          <a:lstStyle>
            <a:lvl1pPr>
              <a:defRPr baseline="0">
                <a:solidFill>
                  <a:schemeClr val="tx1"/>
                </a:solidFill>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1900" b="0" i="0" u="none" strike="noStrike" kern="1200" cap="none" spc="0" normalizeH="0" baseline="0" noProof="0" dirty="0">
              <a:ln>
                <a:noFill/>
              </a:ln>
              <a:solidFill>
                <a:srgbClr val="9FAEE5"/>
              </a:solidFill>
              <a:effectLst/>
              <a:uLnTx/>
              <a:uFillTx/>
              <a:latin typeface="+mj-lt"/>
              <a:ea typeface="+mj-ea"/>
              <a:cs typeface="+mj-cs"/>
            </a:endParaRPr>
          </a:p>
        </p:txBody>
      </p:sp>
      <p:cxnSp>
        <p:nvCxnSpPr>
          <p:cNvPr id="8" name="Gerade Verbindung 12"/>
          <p:cNvCxnSpPr/>
          <p:nvPr userDrawn="1"/>
        </p:nvCxnSpPr>
        <p:spPr>
          <a:xfrm>
            <a:off x="0" y="908720"/>
            <a:ext cx="9144000" cy="0"/>
          </a:xfrm>
          <a:prstGeom prst="line">
            <a:avLst/>
          </a:prstGeom>
          <a:ln>
            <a:solidFill>
              <a:srgbClr val="003399"/>
            </a:solidFill>
          </a:ln>
        </p:spPr>
        <p:style>
          <a:lnRef idx="1">
            <a:schemeClr val="accent1"/>
          </a:lnRef>
          <a:fillRef idx="0">
            <a:schemeClr val="accent1"/>
          </a:fillRef>
          <a:effectRef idx="0">
            <a:schemeClr val="accent1"/>
          </a:effectRef>
          <a:fontRef idx="minor">
            <a:schemeClr val="tx1"/>
          </a:fontRef>
        </p:style>
      </p:cxnSp>
      <p:pic>
        <p:nvPicPr>
          <p:cNvPr id="9" name="Picture 8"/>
          <p:cNvPicPr/>
          <p:nvPr userDrawn="1"/>
        </p:nvPicPr>
        <p:blipFill>
          <a:blip r:embed="rId14">
            <a:extLst>
              <a:ext uri="{28A0092B-C50C-407E-A947-70E740481C1C}">
                <a14:useLocalDpi xmlns:a14="http://schemas.microsoft.com/office/drawing/2010/main" val="0"/>
              </a:ext>
            </a:extLst>
          </a:blip>
          <a:stretch>
            <a:fillRect/>
          </a:stretch>
        </p:blipFill>
        <p:spPr>
          <a:xfrm>
            <a:off x="1600200" y="256153"/>
            <a:ext cx="5943600" cy="638175"/>
          </a:xfrm>
          <a:prstGeom prst="rect">
            <a:avLst/>
          </a:prstGeom>
        </p:spPr>
      </p:pic>
    </p:spTree>
    <p:extLst>
      <p:ext uri="{BB962C8B-B14F-4D97-AF65-F5344CB8AC3E}">
        <p14:creationId xmlns:p14="http://schemas.microsoft.com/office/powerpoint/2010/main" val="2360730326"/>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insse.ro/cms/files/POCA/Fise-indicatori-finale.zip" TargetMode="External"/><Relationship Id="rId2" Type="http://schemas.openxmlformats.org/officeDocument/2006/relationships/hyperlink" Target="https://insse.ro/cms/files/POCA/strategia_nationala_pentru_dezvoltarea_durabila_a_Romaniei_2030.pdf"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5">
            <a:extLst>
              <a:ext uri="{FF2B5EF4-FFF2-40B4-BE49-F238E27FC236}">
                <a16:creationId xmlns:a16="http://schemas.microsoft.com/office/drawing/2014/main" id="{2D0BCAD4-4D96-97FE-C74C-059ED91BB843}"/>
              </a:ext>
            </a:extLst>
          </p:cNvPr>
          <p:cNvSpPr txBox="1">
            <a:spLocks noChangeArrowheads="1"/>
          </p:cNvSpPr>
          <p:nvPr/>
        </p:nvSpPr>
        <p:spPr bwMode="auto">
          <a:xfrm>
            <a:off x="755576" y="1120203"/>
            <a:ext cx="781157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2800" b="1" i="0" u="none" strike="noStrike" cap="none" normalizeH="0" baseline="0" dirty="0">
                <a:ln>
                  <a:noFill/>
                </a:ln>
                <a:solidFill>
                  <a:srgbClr val="FF0000"/>
                </a:solidFill>
                <a:effectLst/>
                <a:latin typeface="Trebuchet MS" panose="020B0603020202020204" pitchFamily="34" charset="0"/>
                <a:ea typeface="Calibri" panose="020F0502020204030204" pitchFamily="34" charset="0"/>
                <a:cs typeface="Arial" panose="020B0604020202020204" pitchFamily="34" charset="0"/>
              </a:rPr>
              <a:t>OBIECTIVUL 1. FĂRĂ SĂRĂCIE</a:t>
            </a:r>
            <a:endParaRPr kumimoji="0" lang="en-US" altLang="en-US" sz="2800" b="1" i="0" u="none" strike="noStrike" cap="none" normalizeH="0" baseline="0" dirty="0">
              <a:ln>
                <a:noFill/>
              </a:ln>
              <a:solidFill>
                <a:schemeClr val="tx1"/>
              </a:solidFill>
              <a:effectLst/>
              <a:latin typeface="Trebuchet MS" panose="020B0603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2000" b="1" i="0" u="none" strike="noStrike" cap="none" normalizeH="0" baseline="0" dirty="0">
                <a:ln>
                  <a:noFill/>
                </a:ln>
                <a:solidFill>
                  <a:srgbClr val="FF0000"/>
                </a:solidFill>
                <a:effectLst/>
                <a:latin typeface="Trebuchet MS" panose="020B0603020202020204" pitchFamily="34" charset="0"/>
                <a:ea typeface="Calibri" panose="020F0502020204030204" pitchFamily="34" charset="0"/>
                <a:cs typeface="Arial" panose="020B0604020202020204" pitchFamily="34" charset="0"/>
              </a:rPr>
              <a:t>Eradicarea sărăciei </a:t>
            </a:r>
            <a:r>
              <a:rPr kumimoji="0" lang="ro-RO" altLang="en-US" sz="2000" b="1"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Arial" panose="020B0604020202020204" pitchFamily="34" charset="0"/>
              </a:rPr>
              <a:t>î</a:t>
            </a:r>
            <a:r>
              <a:rPr kumimoji="0" lang="ro-RO" altLang="en-US" sz="2000" b="1" i="0" u="none" strike="noStrike" cap="none" normalizeH="0" baseline="0" dirty="0">
                <a:ln>
                  <a:noFill/>
                </a:ln>
                <a:solidFill>
                  <a:srgbClr val="FF0000"/>
                </a:solidFill>
                <a:effectLst/>
                <a:latin typeface="Trebuchet MS" panose="020B0603020202020204" pitchFamily="34" charset="0"/>
                <a:ea typeface="Calibri" panose="020F0502020204030204" pitchFamily="34" charset="0"/>
                <a:cs typeface="Arial" panose="020B0604020202020204" pitchFamily="34" charset="0"/>
              </a:rPr>
              <a:t>n toate formele sale și </a:t>
            </a:r>
            <a:r>
              <a:rPr kumimoji="0" lang="ro-RO" altLang="en-US" sz="2000" b="1"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Arial" panose="020B0604020202020204" pitchFamily="34" charset="0"/>
              </a:rPr>
              <a:t>î</a:t>
            </a:r>
            <a:r>
              <a:rPr kumimoji="0" lang="ro-RO" altLang="en-US" sz="2000" b="1" i="0" u="none" strike="noStrike" cap="none" normalizeH="0" baseline="0" dirty="0">
                <a:ln>
                  <a:noFill/>
                </a:ln>
                <a:solidFill>
                  <a:srgbClr val="FF0000"/>
                </a:solidFill>
                <a:effectLst/>
                <a:latin typeface="Trebuchet MS" panose="020B0603020202020204" pitchFamily="34" charset="0"/>
                <a:ea typeface="Calibri" panose="020F0502020204030204" pitchFamily="34" charset="0"/>
                <a:cs typeface="Arial" panose="020B0604020202020204" pitchFamily="34" charset="0"/>
              </a:rPr>
              <a:t>n orice context</a:t>
            </a:r>
            <a:endParaRPr kumimoji="0" lang="en-US" altLang="en-US" sz="800" b="0" i="0" u="none" strike="noStrike" cap="none" normalizeH="0" baseline="0" dirty="0">
              <a:ln>
                <a:noFill/>
              </a:ln>
              <a:solidFill>
                <a:schemeClr val="tx1"/>
              </a:solidFill>
              <a:effectLst/>
            </a:endParaRPr>
          </a:p>
        </p:txBody>
      </p:sp>
      <p:sp>
        <p:nvSpPr>
          <p:cNvPr id="4" name="TextBox 3">
            <a:extLst>
              <a:ext uri="{FF2B5EF4-FFF2-40B4-BE49-F238E27FC236}">
                <a16:creationId xmlns:a16="http://schemas.microsoft.com/office/drawing/2014/main" id="{0A221524-AC51-5147-66C3-7601AB9B34A8}"/>
              </a:ext>
            </a:extLst>
          </p:cNvPr>
          <p:cNvSpPr txBox="1"/>
          <p:nvPr/>
        </p:nvSpPr>
        <p:spPr>
          <a:xfrm>
            <a:off x="2432116" y="5842775"/>
            <a:ext cx="4032448" cy="646331"/>
          </a:xfrm>
          <a:prstGeom prst="rect">
            <a:avLst/>
          </a:prstGeom>
          <a:noFill/>
        </p:spPr>
        <p:txBody>
          <a:bodyPr wrap="square">
            <a:spAutoFit/>
          </a:bodyPr>
          <a:lstStyle/>
          <a:p>
            <a:pPr algn="ctr" eaLnBrk="1" fontAlgn="auto" hangingPunct="1">
              <a:spcBef>
                <a:spcPts val="0"/>
              </a:spcBef>
              <a:spcAft>
                <a:spcPts val="0"/>
              </a:spcAft>
              <a:defRPr/>
            </a:pPr>
            <a:r>
              <a:rPr lang="ro-RO" b="1" kern="1400" dirty="0">
                <a:solidFill>
                  <a:schemeClr val="accent1">
                    <a:lumMod val="50000"/>
                  </a:schemeClr>
                </a:solidFill>
                <a:latin typeface="Trebuchet MS" panose="020B0603020202020204" pitchFamily="34" charset="0"/>
              </a:rPr>
              <a:t>BULETIN INFORMATIV NR.4</a:t>
            </a:r>
            <a:endParaRPr lang="en-US" b="1" kern="1400" dirty="0">
              <a:solidFill>
                <a:schemeClr val="accent1">
                  <a:lumMod val="50000"/>
                </a:schemeClr>
              </a:solidFill>
              <a:latin typeface="Trebuchet MS" panose="020B0603020202020204" pitchFamily="34" charset="0"/>
            </a:endParaRPr>
          </a:p>
          <a:p>
            <a:pPr algn="ctr" eaLnBrk="1" fontAlgn="auto" hangingPunct="1">
              <a:spcBef>
                <a:spcPts val="0"/>
              </a:spcBef>
              <a:spcAft>
                <a:spcPts val="0"/>
              </a:spcAft>
              <a:defRPr/>
            </a:pPr>
            <a:r>
              <a:rPr lang="ro-RO" b="1" i="1" kern="1400" dirty="0">
                <a:solidFill>
                  <a:schemeClr val="accent1">
                    <a:lumMod val="50000"/>
                  </a:schemeClr>
                </a:solidFill>
                <a:latin typeface="Trebuchet MS" panose="020B0603020202020204" pitchFamily="34" charset="0"/>
              </a:rPr>
              <a:t>- </a:t>
            </a:r>
            <a:r>
              <a:rPr lang="en-US" b="1" i="1" kern="1400" dirty="0">
                <a:solidFill>
                  <a:schemeClr val="accent1">
                    <a:lumMod val="50000"/>
                  </a:schemeClr>
                </a:solidFill>
                <a:latin typeface="Trebuchet MS" panose="020B0603020202020204" pitchFamily="34" charset="0"/>
              </a:rPr>
              <a:t>1</a:t>
            </a:r>
            <a:r>
              <a:rPr lang="ro-RO" b="1" i="1" kern="1400" dirty="0">
                <a:solidFill>
                  <a:schemeClr val="accent1">
                    <a:lumMod val="50000"/>
                  </a:schemeClr>
                </a:solidFill>
                <a:latin typeface="Trebuchet MS" panose="020B0603020202020204" pitchFamily="34" charset="0"/>
              </a:rPr>
              <a:t>8</a:t>
            </a:r>
            <a:r>
              <a:rPr lang="en-US" b="1" i="1" kern="1400" dirty="0">
                <a:solidFill>
                  <a:schemeClr val="accent1">
                    <a:lumMod val="50000"/>
                  </a:schemeClr>
                </a:solidFill>
                <a:latin typeface="Trebuchet MS" panose="020B0603020202020204" pitchFamily="34" charset="0"/>
              </a:rPr>
              <a:t>.09.2023</a:t>
            </a:r>
            <a:r>
              <a:rPr lang="ro-RO" b="1" i="1" kern="1400" dirty="0">
                <a:solidFill>
                  <a:schemeClr val="accent1">
                    <a:lumMod val="50000"/>
                  </a:schemeClr>
                </a:solidFill>
                <a:latin typeface="Trebuchet MS" panose="020B0603020202020204" pitchFamily="34" charset="0"/>
              </a:rPr>
              <a:t> -</a:t>
            </a:r>
            <a:endParaRPr lang="ro-RO" sz="1600" b="1" kern="1400" dirty="0">
              <a:latin typeface="Franklin Gothic Book" panose="020B0503020102020204" pitchFamily="34" charset="0"/>
            </a:endParaRPr>
          </a:p>
        </p:txBody>
      </p:sp>
      <p:grpSp>
        <p:nvGrpSpPr>
          <p:cNvPr id="6" name="Group 5">
            <a:extLst>
              <a:ext uri="{FF2B5EF4-FFF2-40B4-BE49-F238E27FC236}">
                <a16:creationId xmlns:a16="http://schemas.microsoft.com/office/drawing/2014/main" id="{A1522375-1549-C8A5-92FB-F65450972FE3}"/>
              </a:ext>
            </a:extLst>
          </p:cNvPr>
          <p:cNvGrpSpPr/>
          <p:nvPr/>
        </p:nvGrpSpPr>
        <p:grpSpPr>
          <a:xfrm>
            <a:off x="1856052" y="2134272"/>
            <a:ext cx="5184576" cy="3523943"/>
            <a:chOff x="14286" y="975"/>
            <a:chExt cx="3638550" cy="2426924"/>
          </a:xfrm>
        </p:grpSpPr>
        <p:pic>
          <p:nvPicPr>
            <p:cNvPr id="7" name="Picture 6" descr="Sustainable Development Goals">
              <a:extLst>
                <a:ext uri="{FF2B5EF4-FFF2-40B4-BE49-F238E27FC236}">
                  <a16:creationId xmlns:a16="http://schemas.microsoft.com/office/drawing/2014/main" id="{52EC885A-7A2F-1EDF-92DE-C465FC7ECAE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286" y="975"/>
              <a:ext cx="3638550" cy="242692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7A52BB58-0B7C-CAA6-1D6B-BD3A07EAD373}"/>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400174" y="771524"/>
              <a:ext cx="866775" cy="885826"/>
            </a:xfrm>
            <a:prstGeom prst="rect">
              <a:avLst/>
            </a:prstGeom>
          </p:spPr>
        </p:pic>
      </p:grpSp>
      <p:sp>
        <p:nvSpPr>
          <p:cNvPr id="9" name="Rectangle 5">
            <a:extLst>
              <a:ext uri="{FF2B5EF4-FFF2-40B4-BE49-F238E27FC236}">
                <a16:creationId xmlns:a16="http://schemas.microsoft.com/office/drawing/2014/main" id="{F6D972E4-5BC9-7B0F-2D80-23E91E74B62F}"/>
              </a:ext>
            </a:extLst>
          </p:cNvPr>
          <p:cNvSpPr>
            <a:spLocks noChangeArrowheads="1"/>
          </p:cNvSpPr>
          <p:nvPr/>
        </p:nvSpPr>
        <p:spPr bwMode="auto">
          <a:xfrm>
            <a:off x="313596" y="321879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936347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a:extLst>
              <a:ext uri="{FF2B5EF4-FFF2-40B4-BE49-F238E27FC236}">
                <a16:creationId xmlns:a16="http://schemas.microsoft.com/office/drawing/2014/main" id="{A603DF88-8F10-55E1-4D10-4AAF6DDEFBA7}"/>
              </a:ext>
            </a:extLst>
          </p:cNvPr>
          <p:cNvSpPr txBox="1">
            <a:spLocks noChangeArrowheads="1"/>
          </p:cNvSpPr>
          <p:nvPr/>
        </p:nvSpPr>
        <p:spPr bwMode="auto">
          <a:xfrm>
            <a:off x="971600" y="1052736"/>
            <a:ext cx="78115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2800" b="1" i="0" u="none" strike="noStrike" cap="none" normalizeH="0" baseline="0" dirty="0">
                <a:ln>
                  <a:noFill/>
                </a:ln>
                <a:solidFill>
                  <a:srgbClr val="FF0000"/>
                </a:solidFill>
                <a:effectLst/>
                <a:latin typeface="Trebuchet MS" panose="020B0603020202020204" pitchFamily="34" charset="0"/>
                <a:ea typeface="Calibri" panose="020F0502020204030204" pitchFamily="34" charset="0"/>
                <a:cs typeface="Arial" panose="020B0604020202020204" pitchFamily="34" charset="0"/>
              </a:rPr>
              <a:t>OBIECTIVUL 1. FĂRĂ SĂRĂCIE</a:t>
            </a:r>
            <a:endParaRPr kumimoji="0" lang="en-US" altLang="en-US" sz="2800" b="1" i="0" u="none" strike="noStrike" cap="none" normalizeH="0" baseline="0" dirty="0">
              <a:ln>
                <a:noFill/>
              </a:ln>
              <a:solidFill>
                <a:schemeClr val="tx1"/>
              </a:solidFill>
              <a:effectLst/>
              <a:latin typeface="Trebuchet MS" panose="020B0603020202020204" pitchFamily="34" charset="0"/>
            </a:endParaRPr>
          </a:p>
        </p:txBody>
      </p:sp>
      <p:pic>
        <p:nvPicPr>
          <p:cNvPr id="10" name="Picture 9">
            <a:extLst>
              <a:ext uri="{FF2B5EF4-FFF2-40B4-BE49-F238E27FC236}">
                <a16:creationId xmlns:a16="http://schemas.microsoft.com/office/drawing/2014/main" id="{26A28991-9191-5569-F200-0BC01E4CE0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428998"/>
            <a:ext cx="1502795" cy="1559699"/>
          </a:xfrm>
          <a:prstGeom prst="rect">
            <a:avLst/>
          </a:prstGeom>
        </p:spPr>
      </p:pic>
      <p:sp>
        <p:nvSpPr>
          <p:cNvPr id="3" name="TextBox 2">
            <a:extLst>
              <a:ext uri="{FF2B5EF4-FFF2-40B4-BE49-F238E27FC236}">
                <a16:creationId xmlns:a16="http://schemas.microsoft.com/office/drawing/2014/main" id="{EADF0771-2C75-0E6C-9DB4-8DF4CC8DD851}"/>
              </a:ext>
            </a:extLst>
          </p:cNvPr>
          <p:cNvSpPr txBox="1"/>
          <p:nvPr/>
        </p:nvSpPr>
        <p:spPr>
          <a:xfrm>
            <a:off x="2195736" y="2060848"/>
            <a:ext cx="6515434" cy="4573560"/>
          </a:xfrm>
          <a:prstGeom prst="rect">
            <a:avLst/>
          </a:prstGeom>
          <a:noFill/>
        </p:spPr>
        <p:txBody>
          <a:bodyPr wrap="square">
            <a:spAutoFit/>
          </a:bodyPr>
          <a:lstStyle/>
          <a:p>
            <a:pPr marL="0" marR="0" algn="ctr">
              <a:lnSpc>
                <a:spcPct val="112000"/>
              </a:lnSpc>
              <a:spcBef>
                <a:spcPts val="0"/>
              </a:spcBef>
              <a:spcAft>
                <a:spcPts val="0"/>
              </a:spcAft>
            </a:pPr>
            <a:r>
              <a:rPr lang="ro-RO" sz="1000" b="1" dirty="0">
                <a:solidFill>
                  <a:srgbClr val="FF0000"/>
                </a:solidFill>
                <a:effectLst/>
                <a:latin typeface="Trebuchet MS" panose="020B0603020202020204" pitchFamily="34" charset="0"/>
                <a:ea typeface="Calibri" panose="020F0502020204030204" pitchFamily="34" charset="0"/>
                <a:cs typeface="Arial" panose="020B0604020202020204" pitchFamily="34" charset="0"/>
              </a:rPr>
              <a:t> </a:t>
            </a:r>
            <a:endParaRPr lang="en-US" sz="1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spcBef>
                <a:spcPts val="0"/>
              </a:spcBef>
              <a:spcAft>
                <a:spcPts val="0"/>
              </a:spcAft>
              <a:buClr>
                <a:srgbClr val="FF0000"/>
              </a:buClr>
              <a:buFont typeface="Wingdings" panose="05000000000000000000" pitchFamily="2" charset="2"/>
              <a:buChar char=""/>
            </a:pPr>
            <a:r>
              <a:rPr lang="ro-RO" sz="1400" spc="-30" dirty="0">
                <a:solidFill>
                  <a:srgbClr val="FF0000"/>
                </a:solidFill>
                <a:effectLst/>
                <a:latin typeface="Trebuchet MS" panose="020B0603020202020204" pitchFamily="34" charset="0"/>
                <a:ea typeface="Times New Roman" panose="02020603050405020304" pitchFamily="18" charset="0"/>
                <a:cs typeface="Arial" panose="020B0604020202020204" pitchFamily="34" charset="0"/>
              </a:rPr>
              <a:t>Rata sărăciei relative, la pragul de 40% din mediana veniturilor disponibile pe adult-echivalent, a fost de 12,5% din totalul populației (în anul 2021), cei mai afectați fiind copiii cu vârsta până în 18 ani (18,3%) și tinerii cu vârste cuprinse între 18 și 24 de ani (16,1%). Pe sexe, bărbații au fost mai afectați de sărăcie decât femeile în anul 2021, rata sărăciei relative la pragul de 40% fiind de 12,8% în cazul bărbaților, față de 12,1% în cazul femeilor.</a:t>
            </a:r>
            <a:endParaRPr lang="en-US" sz="1400" spc="-30" dirty="0">
              <a:solidFill>
                <a:srgbClr val="FF0000"/>
              </a:solidFill>
              <a:effectLst/>
              <a:latin typeface="Trebuchet MS" panose="020B0603020202020204" pitchFamily="34" charset="0"/>
              <a:ea typeface="Times New Roman" panose="02020603050405020304" pitchFamily="18" charset="0"/>
              <a:cs typeface="Arial" panose="020B0604020202020204" pitchFamily="34" charset="0"/>
            </a:endParaRPr>
          </a:p>
          <a:p>
            <a:pPr marL="342900" marR="0" lvl="0" indent="-342900" algn="just">
              <a:spcBef>
                <a:spcPts val="0"/>
              </a:spcBef>
              <a:spcAft>
                <a:spcPts val="0"/>
              </a:spcAft>
              <a:buClr>
                <a:srgbClr val="FF0000"/>
              </a:buClr>
              <a:buFont typeface="Wingdings" panose="05000000000000000000" pitchFamily="2" charset="2"/>
              <a:buChar char=""/>
            </a:pPr>
            <a:r>
              <a:rPr lang="ro-RO" sz="1400" spc="-30" dirty="0">
                <a:solidFill>
                  <a:srgbClr val="FF0000"/>
                </a:solidFill>
                <a:effectLst/>
                <a:latin typeface="Trebuchet MS" panose="020B0603020202020204" pitchFamily="34" charset="0"/>
                <a:ea typeface="Times New Roman" panose="02020603050405020304" pitchFamily="18" charset="0"/>
                <a:cs typeface="Arial" panose="020B0604020202020204" pitchFamily="34" charset="0"/>
              </a:rPr>
              <a:t>Indemnizația de șomaj pentru șomeri cu experiență în muncă, în procente față de salariul minim brut pe economie, a scăzut de la 78,6% în anul 2008 la 23,2% în anul 2021 (-55,4 p.p.). În cazul șomerilor fără experiență în muncă, proporția indemnizației de șomaj în salariul minim brut pe economie a fost de 10,8% în anul 2021, în scădere cu 35,9 p.p. față de anul 2008 (46,7%).</a:t>
            </a:r>
            <a:endParaRPr lang="en-US" sz="1400" spc="-30" dirty="0">
              <a:solidFill>
                <a:srgbClr val="FF0000"/>
              </a:solidFill>
              <a:effectLst/>
              <a:latin typeface="Trebuchet MS" panose="020B0603020202020204" pitchFamily="34" charset="0"/>
              <a:ea typeface="Times New Roman" panose="02020603050405020304" pitchFamily="18" charset="0"/>
              <a:cs typeface="Arial" panose="020B0604020202020204" pitchFamily="34" charset="0"/>
            </a:endParaRPr>
          </a:p>
          <a:p>
            <a:pPr marL="342900" marR="0" lvl="0" indent="-342900" algn="just">
              <a:spcBef>
                <a:spcPts val="0"/>
              </a:spcBef>
              <a:spcAft>
                <a:spcPts val="0"/>
              </a:spcAft>
              <a:buClr>
                <a:srgbClr val="FF0000"/>
              </a:buClr>
              <a:buFont typeface="Wingdings" panose="05000000000000000000" pitchFamily="2" charset="2"/>
              <a:buChar char=""/>
            </a:pPr>
            <a:r>
              <a:rPr lang="ro-RO" sz="1400" spc="-30" dirty="0">
                <a:solidFill>
                  <a:srgbClr val="FF0000"/>
                </a:solidFill>
                <a:effectLst/>
                <a:latin typeface="Trebuchet MS" panose="020B0603020202020204" pitchFamily="34" charset="0"/>
                <a:ea typeface="Times New Roman" panose="02020603050405020304" pitchFamily="18" charset="0"/>
                <a:cs typeface="Arial" panose="020B0604020202020204" pitchFamily="34" charset="0"/>
              </a:rPr>
              <a:t>Rata sărăciei în muncă a fost de 15,6% în anul 2021, în scădere cu 2,1 p.p. față de anul 2008. Bărbații au fost mai afectați de acest fenomen decât femeile (18,7% în cazul bărbaților, față de 11,1% în cel al femeilor în anul 2021). </a:t>
            </a:r>
            <a:endParaRPr lang="en-US" sz="1400" spc="-30" dirty="0">
              <a:solidFill>
                <a:srgbClr val="FF0000"/>
              </a:solidFill>
              <a:effectLst/>
              <a:latin typeface="Trebuchet MS" panose="020B0603020202020204" pitchFamily="34" charset="0"/>
              <a:ea typeface="Times New Roman" panose="02020603050405020304" pitchFamily="18" charset="0"/>
              <a:cs typeface="Arial" panose="020B0604020202020204" pitchFamily="34" charset="0"/>
            </a:endParaRPr>
          </a:p>
          <a:p>
            <a:pPr marL="342900" marR="0" lvl="0" indent="-342900" algn="just">
              <a:spcBef>
                <a:spcPts val="0"/>
              </a:spcBef>
              <a:spcAft>
                <a:spcPts val="0"/>
              </a:spcAft>
              <a:buClr>
                <a:srgbClr val="FF0000"/>
              </a:buClr>
              <a:buFont typeface="Wingdings" panose="05000000000000000000" pitchFamily="2" charset="2"/>
              <a:buChar char=""/>
            </a:pPr>
            <a:r>
              <a:rPr lang="ro-RO" sz="1400" spc="-30" dirty="0">
                <a:solidFill>
                  <a:srgbClr val="FF0000"/>
                </a:solidFill>
                <a:effectLst/>
                <a:latin typeface="Trebuchet MS" panose="020B0603020202020204" pitchFamily="34" charset="0"/>
                <a:ea typeface="Times New Roman" panose="02020603050405020304" pitchFamily="18" charset="0"/>
                <a:cs typeface="Arial" panose="020B0604020202020204" pitchFamily="34" charset="0"/>
              </a:rPr>
              <a:t>Numărul de intervenții ale </a:t>
            </a:r>
            <a:r>
              <a:rPr lang="ro-RO" sz="1400" spc="-30" dirty="0">
                <a:solidFill>
                  <a:srgbClr val="FF0000"/>
                </a:solidFill>
                <a:latin typeface="Trebuchet MS" panose="020B0603020202020204" pitchFamily="34" charset="0"/>
                <a:ea typeface="Times New Roman" panose="02020603050405020304" pitchFamily="18" charset="0"/>
                <a:cs typeface="Arial" panose="020B0604020202020204" pitchFamily="34" charset="0"/>
              </a:rPr>
              <a:t>Inspectoratului General pentru Situații de Urgență - IGSU </a:t>
            </a:r>
            <a:r>
              <a:rPr lang="ro-RO" sz="1400" spc="-30" dirty="0">
                <a:solidFill>
                  <a:srgbClr val="FF0000"/>
                </a:solidFill>
                <a:effectLst/>
                <a:latin typeface="Trebuchet MS" panose="020B0603020202020204" pitchFamily="34" charset="0"/>
                <a:ea typeface="Times New Roman" panose="02020603050405020304" pitchFamily="18" charset="0"/>
                <a:cs typeface="Arial" panose="020B0604020202020204" pitchFamily="34" charset="0"/>
              </a:rPr>
              <a:t>(incendii, intervenții SMURD și alte intervenții) a fost de peste 600 mii în anul 2022, în creștere de 6,9 ori față de anul 2008. Intervențiile SMURD au reprezentat 75,0% din totalul intervențiilor IGSU în anul 2022, iar pe medii de rezidență, 61,1% din totalul intervențiilor au fost în mediul urban.</a:t>
            </a:r>
            <a:endParaRPr lang="en-US" sz="1400" spc="-30" dirty="0">
              <a:solidFill>
                <a:srgbClr val="FF0000"/>
              </a:solidFill>
              <a:effectLst/>
              <a:latin typeface="Trebuchet MS" panose="020B060302020202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3A31A6FA-5B50-48F8-8FD8-CEC32FC9A2D7}"/>
              </a:ext>
            </a:extLst>
          </p:cNvPr>
          <p:cNvSpPr/>
          <p:nvPr/>
        </p:nvSpPr>
        <p:spPr>
          <a:xfrm>
            <a:off x="1187624" y="1682140"/>
            <a:ext cx="7128792" cy="369332"/>
          </a:xfrm>
          <a:prstGeom prst="rect">
            <a:avLst/>
          </a:prstGeom>
        </p:spPr>
        <p:txBody>
          <a:bodyPr wrap="square">
            <a:spAutoFit/>
          </a:bodyPr>
          <a:lstStyle/>
          <a:p>
            <a:pPr algn="ctr"/>
            <a:r>
              <a:rPr lang="ro-RO" b="1" dirty="0">
                <a:latin typeface="Trebuchet MS" panose="020B0603020202020204" pitchFamily="34" charset="0"/>
                <a:cs typeface="Arial" panose="020B0604020202020204" pitchFamily="34" charset="0"/>
              </a:rPr>
              <a:t>Tendințe</a:t>
            </a:r>
          </a:p>
        </p:txBody>
      </p:sp>
    </p:spTree>
    <p:extLst>
      <p:ext uri="{BB962C8B-B14F-4D97-AF65-F5344CB8AC3E}">
        <p14:creationId xmlns:p14="http://schemas.microsoft.com/office/powerpoint/2010/main" val="3825428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98CD394-2976-48D4-88AE-1B9317B8A11E}"/>
              </a:ext>
            </a:extLst>
          </p:cNvPr>
          <p:cNvSpPr/>
          <p:nvPr/>
        </p:nvSpPr>
        <p:spPr>
          <a:xfrm>
            <a:off x="743683" y="5390795"/>
            <a:ext cx="7715670" cy="738664"/>
          </a:xfrm>
          <a:prstGeom prst="rect">
            <a:avLst/>
          </a:prstGeom>
        </p:spPr>
        <p:txBody>
          <a:bodyPr wrap="square">
            <a:spAutoFit/>
          </a:bodyPr>
          <a:lstStyle/>
          <a:p>
            <a:pPr algn="just"/>
            <a:r>
              <a:rPr lang="ro-RO" sz="1400" dirty="0">
                <a:latin typeface="Trebuchet MS" panose="020B0603020202020204" pitchFamily="34" charset="0"/>
              </a:rPr>
              <a:t>Date statistice disponibile în Baza de date Tempo Online – Secțiunea H, Matricea TAB0112 - Ținta 1 - Social - Rata sărăciei relative la pragul de 40% din mediana veniturilor disponibile pe adult-echivalent</a:t>
            </a:r>
          </a:p>
        </p:txBody>
      </p:sp>
      <p:pic>
        <p:nvPicPr>
          <p:cNvPr id="5" name="Picture 4">
            <a:extLst>
              <a:ext uri="{FF2B5EF4-FFF2-40B4-BE49-F238E27FC236}">
                <a16:creationId xmlns:a16="http://schemas.microsoft.com/office/drawing/2014/main" id="{6691AD59-BB70-47FD-A543-CA3D31851CB1}"/>
              </a:ext>
            </a:extLst>
          </p:cNvPr>
          <p:cNvPicPr>
            <a:picLocks noChangeAspect="1"/>
          </p:cNvPicPr>
          <p:nvPr/>
        </p:nvPicPr>
        <p:blipFill>
          <a:blip r:embed="rId2"/>
          <a:stretch>
            <a:fillRect/>
          </a:stretch>
        </p:blipFill>
        <p:spPr>
          <a:xfrm>
            <a:off x="743683" y="2780928"/>
            <a:ext cx="7471108" cy="2448272"/>
          </a:xfrm>
          <a:prstGeom prst="rect">
            <a:avLst/>
          </a:prstGeom>
        </p:spPr>
      </p:pic>
      <p:sp>
        <p:nvSpPr>
          <p:cNvPr id="8" name="TextBox 5">
            <a:extLst>
              <a:ext uri="{FF2B5EF4-FFF2-40B4-BE49-F238E27FC236}">
                <a16:creationId xmlns:a16="http://schemas.microsoft.com/office/drawing/2014/main" id="{A603DF88-8F10-55E1-4D10-4AAF6DDEFBA7}"/>
              </a:ext>
            </a:extLst>
          </p:cNvPr>
          <p:cNvSpPr txBox="1">
            <a:spLocks noChangeArrowheads="1"/>
          </p:cNvSpPr>
          <p:nvPr/>
        </p:nvSpPr>
        <p:spPr bwMode="auto">
          <a:xfrm>
            <a:off x="971600" y="1052736"/>
            <a:ext cx="78115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2800" b="1" i="0" u="none" strike="noStrike" cap="none" normalizeH="0" baseline="0" dirty="0">
                <a:ln>
                  <a:noFill/>
                </a:ln>
                <a:solidFill>
                  <a:srgbClr val="FF0000"/>
                </a:solidFill>
                <a:effectLst/>
                <a:latin typeface="Trebuchet MS" panose="020B0603020202020204" pitchFamily="34" charset="0"/>
                <a:ea typeface="Calibri" panose="020F0502020204030204" pitchFamily="34" charset="0"/>
                <a:cs typeface="Arial" panose="020B0604020202020204" pitchFamily="34" charset="0"/>
              </a:rPr>
              <a:t>OBIECTIVUL 1. FĂRĂ SĂRĂCIE</a:t>
            </a:r>
            <a:endParaRPr kumimoji="0" lang="en-US" altLang="en-US" sz="2800" b="1" i="0" u="none" strike="noStrike" cap="none" normalizeH="0" baseline="0" dirty="0">
              <a:ln>
                <a:noFill/>
              </a:ln>
              <a:solidFill>
                <a:schemeClr val="tx1"/>
              </a:solidFill>
              <a:effectLst/>
              <a:latin typeface="Trebuchet MS" panose="020B0603020202020204" pitchFamily="34" charset="0"/>
            </a:endParaRPr>
          </a:p>
        </p:txBody>
      </p:sp>
      <p:sp>
        <p:nvSpPr>
          <p:cNvPr id="9" name="TextBox 8">
            <a:extLst>
              <a:ext uri="{FF2B5EF4-FFF2-40B4-BE49-F238E27FC236}">
                <a16:creationId xmlns:a16="http://schemas.microsoft.com/office/drawing/2014/main" id="{099E04D8-2359-37CB-0830-69A84066F29F}"/>
              </a:ext>
            </a:extLst>
          </p:cNvPr>
          <p:cNvSpPr txBox="1"/>
          <p:nvPr/>
        </p:nvSpPr>
        <p:spPr>
          <a:xfrm>
            <a:off x="1979712" y="1904186"/>
            <a:ext cx="5760640" cy="646331"/>
          </a:xfrm>
          <a:prstGeom prst="rect">
            <a:avLst/>
          </a:prstGeom>
          <a:noFill/>
        </p:spPr>
        <p:txBody>
          <a:bodyPr wrap="square" rtlCol="0">
            <a:spAutoFit/>
          </a:bodyPr>
          <a:lstStyle/>
          <a:p>
            <a:pPr algn="ctr"/>
            <a:r>
              <a:rPr lang="ro-RO" b="1" dirty="0">
                <a:latin typeface="Trebuchet MS" panose="020B0603020202020204" pitchFamily="34" charset="0"/>
                <a:cs typeface="Arial" panose="020B0604020202020204" pitchFamily="34" charset="0"/>
              </a:rPr>
              <a:t>Rata sărăciei relative la pragul de 40% din mediana veniturilor disponibile pe adult-echivalent</a:t>
            </a:r>
          </a:p>
        </p:txBody>
      </p:sp>
    </p:spTree>
    <p:extLst>
      <p:ext uri="{BB962C8B-B14F-4D97-AF65-F5344CB8AC3E}">
        <p14:creationId xmlns:p14="http://schemas.microsoft.com/office/powerpoint/2010/main" val="427889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A369908-F099-55E4-EC57-4A32315383AB}"/>
              </a:ext>
            </a:extLst>
          </p:cNvPr>
          <p:cNvSpPr txBox="1"/>
          <p:nvPr/>
        </p:nvSpPr>
        <p:spPr>
          <a:xfrm>
            <a:off x="597696" y="5399191"/>
            <a:ext cx="8057795" cy="553357"/>
          </a:xfrm>
          <a:prstGeom prst="rect">
            <a:avLst/>
          </a:prstGeom>
          <a:noFill/>
        </p:spPr>
        <p:txBody>
          <a:bodyPr wrap="square">
            <a:spAutoFit/>
          </a:bodyPr>
          <a:lstStyle/>
          <a:p>
            <a:pPr marL="0" marR="0" algn="just">
              <a:lnSpc>
                <a:spcPct val="107000"/>
              </a:lnSpc>
              <a:spcBef>
                <a:spcPts val="0"/>
              </a:spcBef>
              <a:spcAft>
                <a:spcPts val="800"/>
              </a:spcAft>
            </a:pPr>
            <a:r>
              <a:rPr lang="ro-RO" sz="1400" dirty="0">
                <a:effectLst/>
                <a:latin typeface="Trebuchet MS" panose="020B0603020202020204" pitchFamily="34" charset="0"/>
                <a:ea typeface="Calibri" panose="020F0502020204030204" pitchFamily="34" charset="0"/>
                <a:cs typeface="Arial" panose="020B0604020202020204" pitchFamily="34" charset="0"/>
              </a:rPr>
              <a:t>Date statistice disponibile în Baza de date Tempo Online – Secțiunea H, Matricea TAE0115 - Ținta 1 - Social - Indemnizații de șomaj - media lunară</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EC585DB3-3B7E-1FE8-DC01-64ADB26C5606}"/>
              </a:ext>
            </a:extLst>
          </p:cNvPr>
          <p:cNvSpPr txBox="1"/>
          <p:nvPr/>
        </p:nvSpPr>
        <p:spPr>
          <a:xfrm>
            <a:off x="3186433" y="1837177"/>
            <a:ext cx="2880320" cy="369332"/>
          </a:xfrm>
          <a:prstGeom prst="rect">
            <a:avLst/>
          </a:prstGeom>
          <a:noFill/>
        </p:spPr>
        <p:txBody>
          <a:bodyPr wrap="square" rtlCol="0">
            <a:spAutoFit/>
          </a:bodyPr>
          <a:lstStyle/>
          <a:p>
            <a:pPr algn="ctr"/>
            <a:r>
              <a:rPr lang="ro-RO" sz="1800" b="1" dirty="0">
                <a:effectLst/>
                <a:latin typeface="Trebuchet MS" panose="020B0603020202020204" pitchFamily="34" charset="0"/>
                <a:ea typeface="Calibri" panose="020F0502020204030204" pitchFamily="34" charset="0"/>
                <a:cs typeface="Arial" panose="020B0604020202020204" pitchFamily="34" charset="0"/>
              </a:rPr>
              <a:t>Indemnizații de șomaj</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9BA1C8AE-DF6D-4E3C-ACF6-80C7096E6147}"/>
              </a:ext>
            </a:extLst>
          </p:cNvPr>
          <p:cNvPicPr>
            <a:picLocks noChangeAspect="1"/>
          </p:cNvPicPr>
          <p:nvPr/>
        </p:nvPicPr>
        <p:blipFill>
          <a:blip r:embed="rId2"/>
          <a:stretch>
            <a:fillRect/>
          </a:stretch>
        </p:blipFill>
        <p:spPr>
          <a:xfrm>
            <a:off x="577852" y="2569389"/>
            <a:ext cx="7896122" cy="2562378"/>
          </a:xfrm>
          <a:prstGeom prst="rect">
            <a:avLst/>
          </a:prstGeom>
        </p:spPr>
      </p:pic>
      <p:sp>
        <p:nvSpPr>
          <p:cNvPr id="6" name="TextBox 5">
            <a:extLst>
              <a:ext uri="{FF2B5EF4-FFF2-40B4-BE49-F238E27FC236}">
                <a16:creationId xmlns:a16="http://schemas.microsoft.com/office/drawing/2014/main" id="{A603DF88-8F10-55E1-4D10-4AAF6DDEFBA7}"/>
              </a:ext>
            </a:extLst>
          </p:cNvPr>
          <p:cNvSpPr txBox="1">
            <a:spLocks noChangeArrowheads="1"/>
          </p:cNvSpPr>
          <p:nvPr/>
        </p:nvSpPr>
        <p:spPr bwMode="auto">
          <a:xfrm>
            <a:off x="971600" y="1052736"/>
            <a:ext cx="78115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2800" b="1" i="0" u="none" strike="noStrike" cap="none" normalizeH="0" baseline="0" dirty="0">
                <a:ln>
                  <a:noFill/>
                </a:ln>
                <a:solidFill>
                  <a:srgbClr val="FF0000"/>
                </a:solidFill>
                <a:effectLst/>
                <a:latin typeface="Trebuchet MS" panose="020B0603020202020204" pitchFamily="34" charset="0"/>
                <a:ea typeface="Calibri" panose="020F0502020204030204" pitchFamily="34" charset="0"/>
                <a:cs typeface="Arial" panose="020B0604020202020204" pitchFamily="34" charset="0"/>
              </a:rPr>
              <a:t>OBIECTIVUL 1. FĂRĂ SĂRĂCIE</a:t>
            </a:r>
            <a:endParaRPr kumimoji="0" lang="en-US" altLang="en-US" sz="2800" b="1" i="0" u="none" strike="noStrike" cap="none" normalizeH="0" baseline="0" dirty="0">
              <a:ln>
                <a:noFill/>
              </a:ln>
              <a:solidFill>
                <a:schemeClr val="tx1"/>
              </a:solidFill>
              <a:effectLst/>
              <a:latin typeface="Trebuchet MS" panose="020B0603020202020204" pitchFamily="34" charset="0"/>
            </a:endParaRPr>
          </a:p>
        </p:txBody>
      </p:sp>
    </p:spTree>
    <p:extLst>
      <p:ext uri="{BB962C8B-B14F-4D97-AF65-F5344CB8AC3E}">
        <p14:creationId xmlns:p14="http://schemas.microsoft.com/office/powerpoint/2010/main" val="1243899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F058847-68F0-B956-5EB6-551F3AF8BCFC}"/>
              </a:ext>
            </a:extLst>
          </p:cNvPr>
          <p:cNvSpPr txBox="1"/>
          <p:nvPr/>
        </p:nvSpPr>
        <p:spPr>
          <a:xfrm>
            <a:off x="559026" y="5376246"/>
            <a:ext cx="8136903" cy="523220"/>
          </a:xfrm>
          <a:prstGeom prst="rect">
            <a:avLst/>
          </a:prstGeom>
          <a:noFill/>
        </p:spPr>
        <p:txBody>
          <a:bodyPr wrap="square" rtlCol="0">
            <a:spAutoFit/>
          </a:bodyPr>
          <a:lstStyle/>
          <a:p>
            <a:pPr algn="just"/>
            <a:r>
              <a:rPr lang="ro-RO" sz="1400" dirty="0">
                <a:effectLst/>
                <a:latin typeface="Trebuchet MS" panose="020B0603020202020204" pitchFamily="34" charset="0"/>
                <a:ea typeface="Calibri" panose="020F0502020204030204" pitchFamily="34" charset="0"/>
                <a:cs typeface="Arial" panose="020B0604020202020204" pitchFamily="34" charset="0"/>
              </a:rPr>
              <a:t>Date statistice disponibile în Baza de date Tempo Online – Secțiunea H, Matricea TAL0125 - Ținta 2 - Social - Rata sărăciei în muncă</a:t>
            </a:r>
            <a:endParaRPr lang="en-US" dirty="0"/>
          </a:p>
        </p:txBody>
      </p:sp>
      <p:sp>
        <p:nvSpPr>
          <p:cNvPr id="7" name="TextBox 6">
            <a:extLst>
              <a:ext uri="{FF2B5EF4-FFF2-40B4-BE49-F238E27FC236}">
                <a16:creationId xmlns:a16="http://schemas.microsoft.com/office/drawing/2014/main" id="{F2E19C43-2B09-188B-2A7F-F729F8332931}"/>
              </a:ext>
            </a:extLst>
          </p:cNvPr>
          <p:cNvSpPr txBox="1"/>
          <p:nvPr/>
        </p:nvSpPr>
        <p:spPr>
          <a:xfrm>
            <a:off x="2879812" y="1882794"/>
            <a:ext cx="3384376" cy="369332"/>
          </a:xfrm>
          <a:prstGeom prst="rect">
            <a:avLst/>
          </a:prstGeom>
          <a:noFill/>
        </p:spPr>
        <p:txBody>
          <a:bodyPr wrap="square" rtlCol="0">
            <a:spAutoFit/>
          </a:bodyPr>
          <a:lstStyle/>
          <a:p>
            <a:pPr algn="ctr"/>
            <a:r>
              <a:rPr lang="ro-RO" sz="1800" b="1" dirty="0">
                <a:effectLst/>
                <a:latin typeface="Trebuchet MS" panose="020B0603020202020204" pitchFamily="34" charset="0"/>
                <a:ea typeface="Calibri" panose="020F0502020204030204" pitchFamily="34" charset="0"/>
                <a:cs typeface="Arial" panose="020B0604020202020204" pitchFamily="34" charset="0"/>
              </a:rPr>
              <a:t>Rata sărăciei în muncă</a:t>
            </a:r>
            <a:endParaRPr lang="en-US" dirty="0"/>
          </a:p>
        </p:txBody>
      </p:sp>
      <p:pic>
        <p:nvPicPr>
          <p:cNvPr id="4" name="Picture 3">
            <a:extLst>
              <a:ext uri="{FF2B5EF4-FFF2-40B4-BE49-F238E27FC236}">
                <a16:creationId xmlns:a16="http://schemas.microsoft.com/office/drawing/2014/main" id="{E0DEE6D6-DC63-4DBB-A231-B1D4E826C40F}"/>
              </a:ext>
            </a:extLst>
          </p:cNvPr>
          <p:cNvPicPr>
            <a:picLocks noChangeAspect="1"/>
          </p:cNvPicPr>
          <p:nvPr/>
        </p:nvPicPr>
        <p:blipFill>
          <a:blip r:embed="rId2"/>
          <a:stretch>
            <a:fillRect/>
          </a:stretch>
        </p:blipFill>
        <p:spPr>
          <a:xfrm>
            <a:off x="559026" y="2486956"/>
            <a:ext cx="8002622" cy="2670236"/>
          </a:xfrm>
          <a:prstGeom prst="rect">
            <a:avLst/>
          </a:prstGeom>
        </p:spPr>
      </p:pic>
      <p:sp>
        <p:nvSpPr>
          <p:cNvPr id="6" name="TextBox 5">
            <a:extLst>
              <a:ext uri="{FF2B5EF4-FFF2-40B4-BE49-F238E27FC236}">
                <a16:creationId xmlns:a16="http://schemas.microsoft.com/office/drawing/2014/main" id="{A603DF88-8F10-55E1-4D10-4AAF6DDEFBA7}"/>
              </a:ext>
            </a:extLst>
          </p:cNvPr>
          <p:cNvSpPr txBox="1">
            <a:spLocks noChangeArrowheads="1"/>
          </p:cNvSpPr>
          <p:nvPr/>
        </p:nvSpPr>
        <p:spPr bwMode="auto">
          <a:xfrm>
            <a:off x="971600" y="1052736"/>
            <a:ext cx="78115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2800" b="1" i="0" u="none" strike="noStrike" cap="none" normalizeH="0" baseline="0" dirty="0">
                <a:ln>
                  <a:noFill/>
                </a:ln>
                <a:solidFill>
                  <a:srgbClr val="FF0000"/>
                </a:solidFill>
                <a:effectLst/>
                <a:latin typeface="Trebuchet MS" panose="020B0603020202020204" pitchFamily="34" charset="0"/>
                <a:ea typeface="Calibri" panose="020F0502020204030204" pitchFamily="34" charset="0"/>
                <a:cs typeface="Arial" panose="020B0604020202020204" pitchFamily="34" charset="0"/>
              </a:rPr>
              <a:t>OBIECTIVUL 1. FĂRĂ SĂRĂCIE</a:t>
            </a:r>
            <a:endParaRPr kumimoji="0" lang="en-US" altLang="en-US" sz="2800" b="1" i="0" u="none" strike="noStrike" cap="none" normalizeH="0" baseline="0" dirty="0">
              <a:ln>
                <a:noFill/>
              </a:ln>
              <a:solidFill>
                <a:schemeClr val="tx1"/>
              </a:solidFill>
              <a:effectLst/>
              <a:latin typeface="Trebuchet MS" panose="020B0603020202020204" pitchFamily="34" charset="0"/>
            </a:endParaRPr>
          </a:p>
        </p:txBody>
      </p:sp>
    </p:spTree>
    <p:extLst>
      <p:ext uri="{BB962C8B-B14F-4D97-AF65-F5344CB8AC3E}">
        <p14:creationId xmlns:p14="http://schemas.microsoft.com/office/powerpoint/2010/main" val="3265443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14EE554-AAEC-53F9-D44C-65FA85BA369B}"/>
              </a:ext>
            </a:extLst>
          </p:cNvPr>
          <p:cNvSpPr txBox="1"/>
          <p:nvPr/>
        </p:nvSpPr>
        <p:spPr>
          <a:xfrm>
            <a:off x="1367642" y="1819176"/>
            <a:ext cx="6408712" cy="369332"/>
          </a:xfrm>
          <a:prstGeom prst="rect">
            <a:avLst/>
          </a:prstGeom>
          <a:noFill/>
        </p:spPr>
        <p:txBody>
          <a:bodyPr wrap="square" rtlCol="0">
            <a:spAutoFit/>
          </a:bodyPr>
          <a:lstStyle/>
          <a:p>
            <a:pPr algn="ctr"/>
            <a:r>
              <a:rPr lang="ro-RO" sz="1800" b="1" dirty="0">
                <a:effectLst/>
                <a:latin typeface="Trebuchet MS" panose="020B0603020202020204" pitchFamily="34" charset="0"/>
                <a:ea typeface="Calibri" panose="020F0502020204030204" pitchFamily="34" charset="0"/>
                <a:cs typeface="Arial" panose="020B0604020202020204" pitchFamily="34" charset="0"/>
              </a:rPr>
              <a:t>Numărul de intervenții ale IGSU, pe medii de rezidență</a:t>
            </a:r>
            <a:endParaRPr lang="en-US" dirty="0"/>
          </a:p>
        </p:txBody>
      </p:sp>
      <p:sp>
        <p:nvSpPr>
          <p:cNvPr id="11" name="TextBox 10">
            <a:extLst>
              <a:ext uri="{FF2B5EF4-FFF2-40B4-BE49-F238E27FC236}">
                <a16:creationId xmlns:a16="http://schemas.microsoft.com/office/drawing/2014/main" id="{3C336EB7-AE3D-F8F1-B6C9-66BCFDD323FF}"/>
              </a:ext>
            </a:extLst>
          </p:cNvPr>
          <p:cNvSpPr txBox="1"/>
          <p:nvPr/>
        </p:nvSpPr>
        <p:spPr>
          <a:xfrm>
            <a:off x="503546" y="5161818"/>
            <a:ext cx="8136905" cy="767518"/>
          </a:xfrm>
          <a:prstGeom prst="rect">
            <a:avLst/>
          </a:prstGeom>
          <a:noFill/>
        </p:spPr>
        <p:txBody>
          <a:bodyPr wrap="square">
            <a:spAutoFit/>
          </a:bodyPr>
          <a:lstStyle/>
          <a:p>
            <a:pPr marL="0" marR="0" algn="just">
              <a:lnSpc>
                <a:spcPct val="107000"/>
              </a:lnSpc>
              <a:spcBef>
                <a:spcPts val="0"/>
              </a:spcBef>
              <a:spcAft>
                <a:spcPts val="400"/>
              </a:spcAft>
            </a:pPr>
            <a:r>
              <a:rPr lang="ro-RO" sz="1400" spc="-30" dirty="0">
                <a:effectLst/>
                <a:latin typeface="Trebuchet MS" panose="020B0603020202020204" pitchFamily="34" charset="0"/>
                <a:ea typeface="Calibri" panose="020F0502020204030204" pitchFamily="34" charset="0"/>
                <a:cs typeface="Arial" panose="020B0604020202020204" pitchFamily="34" charset="0"/>
              </a:rPr>
              <a:t>Date statistice disponibile în Baza de date Tempo Online – Secțiunea H, Matricea TAN0131 - Ținta 3 - Mediu - Numărul de intervenții ale Inspectoratului General pentru Situații de Urgen</a:t>
            </a:r>
            <a:r>
              <a:rPr lang="ro-RO" sz="1400" spc="-30" dirty="0">
                <a:latin typeface="Trebuchet MS" panose="020B0603020202020204" pitchFamily="34" charset="0"/>
                <a:ea typeface="Calibri" panose="020F0502020204030204" pitchFamily="34" charset="0"/>
                <a:cs typeface="Arial" panose="020B0604020202020204" pitchFamily="34" charset="0"/>
              </a:rPr>
              <a:t>ță</a:t>
            </a:r>
            <a:r>
              <a:rPr lang="ro-RO" sz="1400" spc="-30" dirty="0">
                <a:effectLst/>
                <a:latin typeface="Trebuchet MS" panose="020B0603020202020204" pitchFamily="34" charset="0"/>
                <a:ea typeface="Calibri" panose="020F0502020204030204" pitchFamily="34" charset="0"/>
                <a:cs typeface="Arial" panose="020B0604020202020204" pitchFamily="34" charset="0"/>
              </a:rPr>
              <a:t>, pe medii de rezidență și județe</a:t>
            </a:r>
            <a:endParaRPr lang="en-US" sz="1400" spc="-30" dirty="0">
              <a:effectLst/>
              <a:latin typeface="Trebuchet MS" panose="020B0603020202020204" pitchFamily="34" charset="0"/>
              <a:ea typeface="Calibri" panose="020F050202020403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AAE8FFD4-CB4E-4236-8D6F-28203AEAB67D}"/>
              </a:ext>
            </a:extLst>
          </p:cNvPr>
          <p:cNvPicPr>
            <a:picLocks noChangeAspect="1"/>
          </p:cNvPicPr>
          <p:nvPr/>
        </p:nvPicPr>
        <p:blipFill>
          <a:blip r:embed="rId2"/>
          <a:stretch>
            <a:fillRect/>
          </a:stretch>
        </p:blipFill>
        <p:spPr>
          <a:xfrm>
            <a:off x="667173" y="2492896"/>
            <a:ext cx="7649244" cy="2520280"/>
          </a:xfrm>
          <a:prstGeom prst="rect">
            <a:avLst/>
          </a:prstGeom>
        </p:spPr>
      </p:pic>
      <p:sp>
        <p:nvSpPr>
          <p:cNvPr id="6" name="TextBox 5">
            <a:extLst>
              <a:ext uri="{FF2B5EF4-FFF2-40B4-BE49-F238E27FC236}">
                <a16:creationId xmlns:a16="http://schemas.microsoft.com/office/drawing/2014/main" id="{A603DF88-8F10-55E1-4D10-4AAF6DDEFBA7}"/>
              </a:ext>
            </a:extLst>
          </p:cNvPr>
          <p:cNvSpPr txBox="1">
            <a:spLocks noChangeArrowheads="1"/>
          </p:cNvSpPr>
          <p:nvPr/>
        </p:nvSpPr>
        <p:spPr bwMode="auto">
          <a:xfrm>
            <a:off x="971600" y="1052736"/>
            <a:ext cx="78115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2800" b="1" i="0" u="none" strike="noStrike" cap="none" normalizeH="0" baseline="0" dirty="0">
                <a:ln>
                  <a:noFill/>
                </a:ln>
                <a:solidFill>
                  <a:srgbClr val="FF0000"/>
                </a:solidFill>
                <a:effectLst/>
                <a:latin typeface="Trebuchet MS" panose="020B0603020202020204" pitchFamily="34" charset="0"/>
                <a:ea typeface="Calibri" panose="020F0502020204030204" pitchFamily="34" charset="0"/>
                <a:cs typeface="Arial" panose="020B0604020202020204" pitchFamily="34" charset="0"/>
              </a:rPr>
              <a:t>OBIECTIVUL 1. FĂRĂ SĂRĂCIE</a:t>
            </a:r>
            <a:endParaRPr kumimoji="0" lang="en-US" altLang="en-US" sz="2800" b="1" i="0" u="none" strike="noStrike" cap="none" normalizeH="0" baseline="0" dirty="0">
              <a:ln>
                <a:noFill/>
              </a:ln>
              <a:solidFill>
                <a:schemeClr val="tx1"/>
              </a:solidFill>
              <a:effectLst/>
              <a:latin typeface="Trebuchet MS" panose="020B0603020202020204" pitchFamily="34" charset="0"/>
            </a:endParaRPr>
          </a:p>
        </p:txBody>
      </p:sp>
    </p:spTree>
    <p:extLst>
      <p:ext uri="{BB962C8B-B14F-4D97-AF65-F5344CB8AC3E}">
        <p14:creationId xmlns:p14="http://schemas.microsoft.com/office/powerpoint/2010/main" val="3056172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099E04D8-2359-37CB-0830-69A84066F29F}"/>
              </a:ext>
            </a:extLst>
          </p:cNvPr>
          <p:cNvSpPr txBox="1"/>
          <p:nvPr/>
        </p:nvSpPr>
        <p:spPr>
          <a:xfrm>
            <a:off x="2486599" y="1904186"/>
            <a:ext cx="4320480" cy="369332"/>
          </a:xfrm>
          <a:prstGeom prst="rect">
            <a:avLst/>
          </a:prstGeom>
          <a:noFill/>
        </p:spPr>
        <p:txBody>
          <a:bodyPr wrap="square" rtlCol="0">
            <a:spAutoFit/>
          </a:bodyPr>
          <a:lstStyle/>
          <a:p>
            <a:pPr algn="ctr"/>
            <a:r>
              <a:rPr lang="ro-RO" sz="1800" b="1" dirty="0">
                <a:effectLst/>
                <a:latin typeface="Trebuchet MS" panose="020B0603020202020204" pitchFamily="34" charset="0"/>
                <a:ea typeface="Calibri" panose="020F0502020204030204" pitchFamily="34" charset="0"/>
                <a:cs typeface="Arial" panose="020B0604020202020204" pitchFamily="34" charset="0"/>
              </a:rPr>
              <a:t>Statistica indicatorilor aferenți ODD1</a:t>
            </a:r>
            <a:endParaRPr lang="en-US" dirty="0"/>
          </a:p>
        </p:txBody>
      </p:sp>
      <p:sp>
        <p:nvSpPr>
          <p:cNvPr id="13" name="TextBox 12">
            <a:extLst>
              <a:ext uri="{FF2B5EF4-FFF2-40B4-BE49-F238E27FC236}">
                <a16:creationId xmlns:a16="http://schemas.microsoft.com/office/drawing/2014/main" id="{5AFAA125-9FB1-CD71-D6A8-5496C6A068F8}"/>
              </a:ext>
            </a:extLst>
          </p:cNvPr>
          <p:cNvSpPr txBox="1"/>
          <p:nvPr/>
        </p:nvSpPr>
        <p:spPr>
          <a:xfrm>
            <a:off x="683568" y="4941168"/>
            <a:ext cx="7926542" cy="1473352"/>
          </a:xfrm>
          <a:prstGeom prst="rect">
            <a:avLst/>
          </a:prstGeom>
          <a:noFill/>
        </p:spPr>
        <p:txBody>
          <a:bodyPr wrap="square" rtlCol="0">
            <a:spAutoFit/>
          </a:bodyPr>
          <a:lstStyle/>
          <a:p>
            <a:pPr marL="0" marR="0" algn="just">
              <a:lnSpc>
                <a:spcPct val="107000"/>
              </a:lnSpc>
              <a:spcBef>
                <a:spcPts val="0"/>
              </a:spcBef>
              <a:spcAft>
                <a:spcPts val="800"/>
              </a:spcAft>
            </a:pPr>
            <a:r>
              <a:rPr lang="ro-RO" sz="1200" dirty="0">
                <a:effectLst/>
                <a:latin typeface="Trebuchet MS" panose="020B0603020202020204" pitchFamily="34" charset="0"/>
                <a:ea typeface="Times New Roman" panose="02020603050405020304" pitchFamily="18" charset="0"/>
                <a:cs typeface="Arial" panose="020B0604020202020204" pitchFamily="34" charset="0"/>
              </a:rPr>
              <a:t>Pentru realizarea indicatorilor cu sursa datelor alte instituții, au fost încheiate două Convenții de Colaborare tripartite între Institutul Național de Statistică, Secretariatul General al Guvernului și Ministerul Muncii și Protecției Sociale, respectiv Inspectoratul General pentru Situații de Urgență.</a:t>
            </a:r>
            <a:endParaRPr lang="en-US" sz="1200" dirty="0">
              <a:effectLst/>
              <a:latin typeface="Trebuchet MS" panose="020B0603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ro-RO" sz="1200" dirty="0">
                <a:effectLst/>
                <a:latin typeface="Trebuchet MS" panose="020B0603020202020204" pitchFamily="34" charset="0"/>
                <a:ea typeface="Times New Roman" panose="02020603050405020304" pitchFamily="18" charset="0"/>
                <a:cs typeface="Arial" panose="020B0604020202020204" pitchFamily="34" charset="0"/>
              </a:rPr>
              <a:t>Cei 14 indicatori măsoară implementarea celor trei ținte aferente ODD1 din </a:t>
            </a:r>
            <a:r>
              <a:rPr lang="ro-RO" sz="1200" u="sng" dirty="0">
                <a:solidFill>
                  <a:srgbClr val="0563C1"/>
                </a:solidFill>
                <a:effectLst/>
                <a:latin typeface="Trebuchet MS" panose="020B0603020202020204" pitchFamily="34" charset="0"/>
                <a:ea typeface="Times New Roman" panose="02020603050405020304" pitchFamily="18" charset="0"/>
                <a:cs typeface="Arial" panose="020B0604020202020204" pitchFamily="34" charset="0"/>
                <a:hlinkClick r:id="rId2"/>
              </a:rPr>
              <a:t>SNDDR 2030</a:t>
            </a:r>
            <a:r>
              <a:rPr lang="ro-RO" sz="1200" dirty="0">
                <a:effectLst/>
                <a:latin typeface="Trebuchet MS" panose="020B0603020202020204" pitchFamily="34" charset="0"/>
                <a:ea typeface="Times New Roman" panose="02020603050405020304" pitchFamily="18" charset="0"/>
                <a:cs typeface="Arial" panose="020B0604020202020204" pitchFamily="34" charset="0"/>
              </a:rPr>
              <a:t>.</a:t>
            </a:r>
            <a:endParaRPr lang="en-US" sz="1200" dirty="0">
              <a:effectLst/>
              <a:latin typeface="Trebuchet MS" panose="020B0603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ro-RO" sz="1200" dirty="0">
                <a:effectLst/>
                <a:latin typeface="Trebuchet MS" panose="020B0603020202020204" pitchFamily="34" charset="0"/>
                <a:ea typeface="Times New Roman" panose="02020603050405020304" pitchFamily="18" charset="0"/>
                <a:cs typeface="Arial" panose="020B0604020202020204" pitchFamily="34" charset="0"/>
              </a:rPr>
              <a:t>Informații detaliate referitoare la relevanța indicatorilor aferenți ODD1 pot fi accesate la următorul link: </a:t>
            </a:r>
            <a:r>
              <a:rPr lang="ro-RO" sz="1200" u="sng" dirty="0">
                <a:solidFill>
                  <a:srgbClr val="0563C1"/>
                </a:solidFill>
                <a:effectLst/>
                <a:latin typeface="Trebuchet MS" panose="020B0603020202020204" pitchFamily="34" charset="0"/>
                <a:ea typeface="Times New Roman" panose="02020603050405020304" pitchFamily="18" charset="0"/>
                <a:cs typeface="Arial" panose="020B0604020202020204" pitchFamily="34" charset="0"/>
                <a:hlinkClick r:id="rId3"/>
              </a:rPr>
              <a:t>https://insse.ro/cms/files/POCA/Fise-indicatori-finale.zip</a:t>
            </a:r>
            <a:r>
              <a:rPr lang="ro-RO" sz="1200" u="sng" dirty="0">
                <a:solidFill>
                  <a:srgbClr val="0563C1"/>
                </a:solidFill>
                <a:effectLst/>
                <a:latin typeface="Trebuchet MS" panose="020B0603020202020204" pitchFamily="34" charset="0"/>
                <a:ea typeface="Times New Roman" panose="02020603050405020304" pitchFamily="18" charset="0"/>
                <a:cs typeface="Arial" panose="020B0604020202020204" pitchFamily="34" charset="0"/>
              </a:rPr>
              <a:t>.</a:t>
            </a:r>
            <a:r>
              <a:rPr lang="ro-RO" sz="1200" dirty="0">
                <a:effectLst/>
                <a:latin typeface="Trebuchet MS" panose="020B0603020202020204" pitchFamily="34" charset="0"/>
                <a:ea typeface="Times New Roman" panose="02020603050405020304" pitchFamily="18" charset="0"/>
                <a:cs typeface="Arial" panose="020B0604020202020204" pitchFamily="34" charset="0"/>
              </a:rPr>
              <a:t> </a:t>
            </a:r>
            <a:endParaRPr lang="en-US" dirty="0"/>
          </a:p>
        </p:txBody>
      </p:sp>
      <p:graphicFrame>
        <p:nvGraphicFramePr>
          <p:cNvPr id="3" name="Table 2">
            <a:extLst>
              <a:ext uri="{FF2B5EF4-FFF2-40B4-BE49-F238E27FC236}">
                <a16:creationId xmlns:a16="http://schemas.microsoft.com/office/drawing/2014/main" id="{EF4E04C0-34C7-4795-8CC4-4D8D3E9CC306}"/>
              </a:ext>
            </a:extLst>
          </p:cNvPr>
          <p:cNvGraphicFramePr>
            <a:graphicFrameLocks noGrp="1"/>
          </p:cNvGraphicFramePr>
          <p:nvPr>
            <p:extLst>
              <p:ext uri="{D42A27DB-BD31-4B8C-83A1-F6EECF244321}">
                <p14:modId xmlns:p14="http://schemas.microsoft.com/office/powerpoint/2010/main" val="447589310"/>
              </p:ext>
            </p:extLst>
          </p:nvPr>
        </p:nvGraphicFramePr>
        <p:xfrm>
          <a:off x="2198567" y="2678790"/>
          <a:ext cx="4896544" cy="1857105"/>
        </p:xfrm>
        <a:graphic>
          <a:graphicData uri="http://schemas.openxmlformats.org/drawingml/2006/table">
            <a:tbl>
              <a:tblPr firstRow="1" firstCol="1" bandRow="1"/>
              <a:tblGrid>
                <a:gridCol w="4153508">
                  <a:extLst>
                    <a:ext uri="{9D8B030D-6E8A-4147-A177-3AD203B41FA5}">
                      <a16:colId xmlns:a16="http://schemas.microsoft.com/office/drawing/2014/main" val="990406393"/>
                    </a:ext>
                  </a:extLst>
                </a:gridCol>
                <a:gridCol w="743036">
                  <a:extLst>
                    <a:ext uri="{9D8B030D-6E8A-4147-A177-3AD203B41FA5}">
                      <a16:colId xmlns:a16="http://schemas.microsoft.com/office/drawing/2014/main" val="3446125507"/>
                    </a:ext>
                  </a:extLst>
                </a:gridCol>
              </a:tblGrid>
              <a:tr h="412330">
                <a:tc>
                  <a:txBody>
                    <a:bodyPr/>
                    <a:lstStyle/>
                    <a:p>
                      <a:pPr algn="ctr">
                        <a:lnSpc>
                          <a:spcPct val="107000"/>
                        </a:lnSpc>
                        <a:spcAft>
                          <a:spcPts val="0"/>
                        </a:spcAft>
                      </a:pPr>
                      <a:r>
                        <a:rPr lang="ro-RO" sz="1400" b="1" dirty="0">
                          <a:solidFill>
                            <a:srgbClr val="FFFFFF"/>
                          </a:solidFill>
                          <a:effectLst/>
                          <a:latin typeface="Trebuchet MS" panose="020B0603020202020204" pitchFamily="34" charset="0"/>
                          <a:ea typeface="Times New Roman" panose="02020603050405020304" pitchFamily="18" charset="0"/>
                          <a:cs typeface="Arial" panose="020B0604020202020204" pitchFamily="34" charset="0"/>
                        </a:rPr>
                        <a:t>Număr total de indicatori</a:t>
                      </a:r>
                      <a:endParaRPr lang="ro-RO"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07000"/>
                        </a:lnSpc>
                        <a:spcAft>
                          <a:spcPts val="0"/>
                        </a:spcAft>
                      </a:pPr>
                      <a:r>
                        <a:rPr lang="ro-RO" sz="1400" b="1">
                          <a:solidFill>
                            <a:srgbClr val="FFFFFF"/>
                          </a:solidFill>
                          <a:effectLst/>
                          <a:latin typeface="Trebuchet MS" panose="020B0603020202020204" pitchFamily="34" charset="0"/>
                          <a:ea typeface="Times New Roman" panose="02020603050405020304" pitchFamily="18" charset="0"/>
                          <a:cs typeface="Arial" panose="020B0604020202020204" pitchFamily="34" charset="0"/>
                        </a:rPr>
                        <a:t>14</a:t>
                      </a:r>
                      <a:endParaRPr lang="ro-RO"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207442017"/>
                  </a:ext>
                </a:extLst>
              </a:tr>
              <a:tr h="288955">
                <a:tc>
                  <a:txBody>
                    <a:bodyPr/>
                    <a:lstStyle/>
                    <a:p>
                      <a:pPr algn="ctr">
                        <a:lnSpc>
                          <a:spcPct val="107000"/>
                        </a:lnSpc>
                        <a:spcAft>
                          <a:spcPts val="0"/>
                        </a:spcAft>
                      </a:pPr>
                      <a:r>
                        <a:rPr lang="ro-RO" sz="1400" dirty="0">
                          <a:effectLst/>
                          <a:latin typeface="Trebuchet MS" panose="020B0603020202020204" pitchFamily="34" charset="0"/>
                          <a:ea typeface="Times New Roman" panose="02020603050405020304" pitchFamily="18" charset="0"/>
                          <a:cs typeface="Arial" panose="020B0604020202020204" pitchFamily="34" charset="0"/>
                        </a:rPr>
                        <a:t>Număr indicatori principali</a:t>
                      </a:r>
                      <a:endParaRPr lang="ro-RO"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o-RO" sz="1400">
                          <a:effectLst/>
                          <a:latin typeface="Trebuchet MS" panose="020B0603020202020204" pitchFamily="34" charset="0"/>
                          <a:ea typeface="Times New Roman" panose="02020603050405020304" pitchFamily="18" charset="0"/>
                          <a:cs typeface="Arial" panose="020B0604020202020204" pitchFamily="34" charset="0"/>
                        </a:rPr>
                        <a:t>4</a:t>
                      </a:r>
                      <a:endParaRPr lang="ro-RO"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8873464"/>
                  </a:ext>
                </a:extLst>
              </a:tr>
              <a:tr h="288955">
                <a:tc>
                  <a:txBody>
                    <a:bodyPr/>
                    <a:lstStyle/>
                    <a:p>
                      <a:pPr algn="ctr">
                        <a:lnSpc>
                          <a:spcPct val="107000"/>
                        </a:lnSpc>
                        <a:spcAft>
                          <a:spcPts val="0"/>
                        </a:spcAft>
                      </a:pPr>
                      <a:r>
                        <a:rPr lang="ro-RO" sz="1400" dirty="0">
                          <a:effectLst/>
                          <a:latin typeface="Trebuchet MS" panose="020B0603020202020204" pitchFamily="34" charset="0"/>
                          <a:ea typeface="Times New Roman" panose="02020603050405020304" pitchFamily="18" charset="0"/>
                          <a:cs typeface="Arial" panose="020B0604020202020204" pitchFamily="34" charset="0"/>
                        </a:rPr>
                        <a:t>Număr indicatori adiționali</a:t>
                      </a:r>
                      <a:endParaRPr lang="ro-RO"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o-RO" sz="1400">
                          <a:effectLst/>
                          <a:latin typeface="Trebuchet MS" panose="020B0603020202020204" pitchFamily="34" charset="0"/>
                          <a:ea typeface="Times New Roman" panose="02020603050405020304" pitchFamily="18" charset="0"/>
                          <a:cs typeface="Arial" panose="020B0604020202020204" pitchFamily="34" charset="0"/>
                        </a:rPr>
                        <a:t>10</a:t>
                      </a:r>
                      <a:endParaRPr lang="ro-RO"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7413915"/>
                  </a:ext>
                </a:extLst>
              </a:tr>
              <a:tr h="288955">
                <a:tc>
                  <a:txBody>
                    <a:bodyPr/>
                    <a:lstStyle/>
                    <a:p>
                      <a:pPr algn="ctr">
                        <a:lnSpc>
                          <a:spcPct val="107000"/>
                        </a:lnSpc>
                        <a:spcAft>
                          <a:spcPts val="0"/>
                        </a:spcAft>
                      </a:pPr>
                      <a:r>
                        <a:rPr lang="ro-RO" sz="1400">
                          <a:effectLst/>
                          <a:latin typeface="Trebuchet MS" panose="020B0603020202020204" pitchFamily="34" charset="0"/>
                          <a:ea typeface="Times New Roman" panose="02020603050405020304" pitchFamily="18" charset="0"/>
                          <a:cs typeface="Arial" panose="020B0604020202020204" pitchFamily="34" charset="0"/>
                        </a:rPr>
                        <a:t> </a:t>
                      </a:r>
                      <a:endParaRPr lang="ro-RO"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o-RO" sz="1400">
                          <a:effectLst/>
                          <a:latin typeface="Trebuchet MS" panose="020B0603020202020204" pitchFamily="34" charset="0"/>
                          <a:ea typeface="Times New Roman" panose="02020603050405020304" pitchFamily="18" charset="0"/>
                          <a:cs typeface="Arial" panose="020B0604020202020204" pitchFamily="34" charset="0"/>
                        </a:rPr>
                        <a:t> </a:t>
                      </a:r>
                      <a:endParaRPr lang="ro-RO"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791180"/>
                  </a:ext>
                </a:extLst>
              </a:tr>
              <a:tr h="288955">
                <a:tc>
                  <a:txBody>
                    <a:bodyPr/>
                    <a:lstStyle/>
                    <a:p>
                      <a:pPr algn="ctr">
                        <a:lnSpc>
                          <a:spcPct val="107000"/>
                        </a:lnSpc>
                        <a:spcAft>
                          <a:spcPts val="0"/>
                        </a:spcAft>
                      </a:pPr>
                      <a:r>
                        <a:rPr lang="ro-RO" sz="1400">
                          <a:effectLst/>
                          <a:latin typeface="Trebuchet MS" panose="020B0603020202020204" pitchFamily="34" charset="0"/>
                          <a:ea typeface="Times New Roman" panose="02020603050405020304" pitchFamily="18" charset="0"/>
                          <a:cs typeface="Arial" panose="020B0604020202020204" pitchFamily="34" charset="0"/>
                        </a:rPr>
                        <a:t>Indicatori produși de INS</a:t>
                      </a:r>
                      <a:endParaRPr lang="ro-RO"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o-RO" sz="1400">
                          <a:effectLst/>
                          <a:latin typeface="Trebuchet MS" panose="020B0603020202020204" pitchFamily="34" charset="0"/>
                          <a:ea typeface="Times New Roman" panose="02020603050405020304" pitchFamily="18" charset="0"/>
                          <a:cs typeface="Arial" panose="020B0604020202020204" pitchFamily="34" charset="0"/>
                        </a:rPr>
                        <a:t>10</a:t>
                      </a:r>
                      <a:endParaRPr lang="ro-RO"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5245358"/>
                  </a:ext>
                </a:extLst>
              </a:tr>
              <a:tr h="288955">
                <a:tc>
                  <a:txBody>
                    <a:bodyPr/>
                    <a:lstStyle/>
                    <a:p>
                      <a:pPr algn="ctr">
                        <a:lnSpc>
                          <a:spcPct val="107000"/>
                        </a:lnSpc>
                        <a:spcAft>
                          <a:spcPts val="0"/>
                        </a:spcAft>
                      </a:pPr>
                      <a:r>
                        <a:rPr lang="ro-RO" sz="1400" dirty="0">
                          <a:effectLst/>
                          <a:latin typeface="Trebuchet MS" panose="020B0603020202020204" pitchFamily="34" charset="0"/>
                          <a:ea typeface="Times New Roman" panose="02020603050405020304" pitchFamily="18" charset="0"/>
                          <a:cs typeface="Arial" panose="020B0604020202020204" pitchFamily="34" charset="0"/>
                        </a:rPr>
                        <a:t>Indicatori produși de alte instituții</a:t>
                      </a:r>
                      <a:endParaRPr lang="ro-RO"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o-RO" sz="1400" dirty="0">
                          <a:effectLst/>
                          <a:latin typeface="Trebuchet MS" panose="020B0603020202020204" pitchFamily="34" charset="0"/>
                          <a:ea typeface="Times New Roman" panose="02020603050405020304" pitchFamily="18" charset="0"/>
                          <a:cs typeface="Arial" panose="020B0604020202020204" pitchFamily="34" charset="0"/>
                        </a:rPr>
                        <a:t>4</a:t>
                      </a:r>
                      <a:endParaRPr lang="ro-RO"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556457"/>
                  </a:ext>
                </a:extLst>
              </a:tr>
            </a:tbl>
          </a:graphicData>
        </a:graphic>
      </p:graphicFrame>
      <p:sp>
        <p:nvSpPr>
          <p:cNvPr id="6" name="TextBox 5">
            <a:extLst>
              <a:ext uri="{FF2B5EF4-FFF2-40B4-BE49-F238E27FC236}">
                <a16:creationId xmlns:a16="http://schemas.microsoft.com/office/drawing/2014/main" id="{A603DF88-8F10-55E1-4D10-4AAF6DDEFBA7}"/>
              </a:ext>
            </a:extLst>
          </p:cNvPr>
          <p:cNvSpPr txBox="1">
            <a:spLocks noChangeArrowheads="1"/>
          </p:cNvSpPr>
          <p:nvPr/>
        </p:nvSpPr>
        <p:spPr bwMode="auto">
          <a:xfrm>
            <a:off x="971600" y="1052736"/>
            <a:ext cx="78115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2800" b="1" i="0" u="none" strike="noStrike" cap="none" normalizeH="0" baseline="0" dirty="0">
                <a:ln>
                  <a:noFill/>
                </a:ln>
                <a:solidFill>
                  <a:srgbClr val="FF0000"/>
                </a:solidFill>
                <a:effectLst/>
                <a:latin typeface="Trebuchet MS" panose="020B0603020202020204" pitchFamily="34" charset="0"/>
                <a:ea typeface="Calibri" panose="020F0502020204030204" pitchFamily="34" charset="0"/>
                <a:cs typeface="Arial" panose="020B0604020202020204" pitchFamily="34" charset="0"/>
              </a:rPr>
              <a:t>OBIECTIVUL 1. FĂRĂ SĂRĂCIE</a:t>
            </a:r>
            <a:endParaRPr kumimoji="0" lang="en-US" altLang="en-US" sz="2800" b="1" i="0" u="none" strike="noStrike" cap="none" normalizeH="0" baseline="0" dirty="0">
              <a:ln>
                <a:noFill/>
              </a:ln>
              <a:solidFill>
                <a:schemeClr val="tx1"/>
              </a:solidFill>
              <a:effectLst/>
              <a:latin typeface="Trebuchet MS" panose="020B0603020202020204" pitchFamily="34" charset="0"/>
            </a:endParaRPr>
          </a:p>
        </p:txBody>
      </p:sp>
    </p:spTree>
    <p:extLst>
      <p:ext uri="{BB962C8B-B14F-4D97-AF65-F5344CB8AC3E}">
        <p14:creationId xmlns:p14="http://schemas.microsoft.com/office/powerpoint/2010/main" val="1011762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2507</TotalTime>
  <Words>638</Words>
  <Application>Microsoft Office PowerPoint</Application>
  <PresentationFormat>On-screen Show (4:3)</PresentationFormat>
  <Paragraphs>41</Paragraphs>
  <Slides>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Calibri</vt:lpstr>
      <vt:lpstr>Calibri Light</vt:lpstr>
      <vt:lpstr>Franklin Gothic Book</vt:lpstr>
      <vt:lpstr>Perpetua</vt:lpstr>
      <vt:lpstr>Times New Roman</vt:lpstr>
      <vt:lpstr>Trebuchet MS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Romy Hartwig</dc:creator>
  <cp:lastModifiedBy>Elena Banica</cp:lastModifiedBy>
  <cp:revision>287</cp:revision>
  <cp:lastPrinted>2023-08-25T05:14:07Z</cp:lastPrinted>
  <dcterms:created xsi:type="dcterms:W3CDTF">2017-02-17T11:14:00Z</dcterms:created>
  <dcterms:modified xsi:type="dcterms:W3CDTF">2023-09-15T07:30:07Z</dcterms:modified>
</cp:coreProperties>
</file>